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8" r:id="rId2"/>
    <p:sldId id="441" r:id="rId3"/>
    <p:sldId id="269" r:id="rId4"/>
    <p:sldId id="579" r:id="rId5"/>
    <p:sldId id="348" r:id="rId6"/>
    <p:sldId id="453" r:id="rId7"/>
    <p:sldId id="547" r:id="rId8"/>
    <p:sldId id="324" r:id="rId9"/>
    <p:sldId id="455" r:id="rId10"/>
    <p:sldId id="456" r:id="rId11"/>
    <p:sldId id="457" r:id="rId12"/>
    <p:sldId id="459" r:id="rId13"/>
    <p:sldId id="461" r:id="rId14"/>
    <p:sldId id="462" r:id="rId15"/>
    <p:sldId id="463" r:id="rId16"/>
    <p:sldId id="465" r:id="rId17"/>
    <p:sldId id="475" r:id="rId18"/>
    <p:sldId id="477" r:id="rId19"/>
    <p:sldId id="476" r:id="rId20"/>
    <p:sldId id="469" r:id="rId21"/>
    <p:sldId id="472" r:id="rId22"/>
    <p:sldId id="473" r:id="rId23"/>
    <p:sldId id="474" r:id="rId24"/>
    <p:sldId id="470" r:id="rId25"/>
    <p:sldId id="468" r:id="rId26"/>
    <p:sldId id="464" r:id="rId27"/>
    <p:sldId id="482" r:id="rId28"/>
    <p:sldId id="481" r:id="rId29"/>
    <p:sldId id="483" r:id="rId30"/>
    <p:sldId id="484" r:id="rId31"/>
    <p:sldId id="490" r:id="rId32"/>
    <p:sldId id="492" r:id="rId33"/>
    <p:sldId id="495" r:id="rId34"/>
    <p:sldId id="491" r:id="rId35"/>
    <p:sldId id="493" r:id="rId36"/>
    <p:sldId id="496" r:id="rId37"/>
    <p:sldId id="494" r:id="rId38"/>
    <p:sldId id="499" r:id="rId39"/>
    <p:sldId id="500" r:id="rId40"/>
    <p:sldId id="569" r:id="rId41"/>
    <p:sldId id="570" r:id="rId42"/>
    <p:sldId id="571" r:id="rId43"/>
    <p:sldId id="501" r:id="rId44"/>
    <p:sldId id="503" r:id="rId45"/>
    <p:sldId id="504" r:id="rId46"/>
    <p:sldId id="505" r:id="rId47"/>
    <p:sldId id="506" r:id="rId48"/>
    <p:sldId id="509" r:id="rId49"/>
    <p:sldId id="510" r:id="rId50"/>
    <p:sldId id="511" r:id="rId51"/>
    <p:sldId id="512" r:id="rId52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7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83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7B55E-021C-4EE3-ACCA-F30AD41FF411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B38E3-20A4-4803-A2E7-41B3FE86F5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0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B504-E8C6-4FB8-B356-59C4B0E88B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446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83897-1B5F-4413-8C2E-1AFCA0B9DB6A}" type="slidenum">
              <a:rPr lang="en-US" altLang="ko-KR"/>
              <a:pPr/>
              <a:t>43</a:t>
            </a:fld>
            <a:endParaRPr lang="en-US" altLang="ko-KR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76902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B38E3-20A4-4803-A2E7-41B3FE86F5B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47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B38E3-20A4-4803-A2E7-41B3FE86F5B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407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B38E3-20A4-4803-A2E7-41B3FE86F5B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46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B38E3-20A4-4803-A2E7-41B3FE86F5B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418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B38E3-20A4-4803-A2E7-41B3FE86F5B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30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B38E3-20A4-4803-A2E7-41B3FE86F5B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500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B38E3-20A4-4803-A2E7-41B3FE86F5B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960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B504-E8C6-4FB8-B356-59C4B0E88B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702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B504-E8C6-4FB8-B356-59C4B0E88B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702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0B504-E8C6-4FB8-B356-59C4B0E88B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83897-1B5F-4413-8C2E-1AFCA0B9DB6A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65428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83897-1B5F-4413-8C2E-1AFCA0B9DB6A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136218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83897-1B5F-4413-8C2E-1AFCA0B9DB6A}" type="slidenum">
              <a:rPr lang="en-US" altLang="ko-KR"/>
              <a:pPr/>
              <a:t>31</a:t>
            </a:fld>
            <a:endParaRPr lang="en-US" altLang="ko-KR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341126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83897-1B5F-4413-8C2E-1AFCA0B9DB6A}" type="slidenum">
              <a:rPr lang="en-US" altLang="ko-KR"/>
              <a:pPr/>
              <a:t>36</a:t>
            </a:fld>
            <a:endParaRPr lang="en-US" altLang="ko-KR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70879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83897-1B5F-4413-8C2E-1AFCA0B9DB6A}" type="slidenum">
              <a:rPr lang="en-US" altLang="ko-KR"/>
              <a:pPr/>
              <a:t>40</a:t>
            </a:fld>
            <a:endParaRPr lang="en-US" altLang="ko-KR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97038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81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05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5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 userDrawn="1"/>
        </p:nvSpPr>
        <p:spPr>
          <a:xfrm>
            <a:off x="0" y="0"/>
            <a:ext cx="9144000" cy="1125538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 userDrawn="1"/>
        </p:nvGrpSpPr>
        <p:grpSpPr>
          <a:xfrm>
            <a:off x="-108520" y="-160220"/>
            <a:ext cx="9252520" cy="1650764"/>
            <a:chOff x="0" y="-410572"/>
            <a:chExt cx="10692680" cy="196643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10572"/>
              <a:ext cx="1888705" cy="196643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0795" y="-410572"/>
              <a:ext cx="1888705" cy="196643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590" y="-410572"/>
              <a:ext cx="1888705" cy="196643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385" y="-410572"/>
              <a:ext cx="1888705" cy="196643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180" y="-410572"/>
              <a:ext cx="1888705" cy="196643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975" y="-410572"/>
              <a:ext cx="1888705" cy="1966430"/>
            </a:xfrm>
            <a:prstGeom prst="rect">
              <a:avLst/>
            </a:prstGeom>
          </p:spPr>
        </p:pic>
      </p:grpSp>
      <p:pic>
        <p:nvPicPr>
          <p:cNvPr id="33" name="그림 3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97" y="63674"/>
            <a:ext cx="1286999" cy="241768"/>
          </a:xfrm>
          <a:prstGeom prst="rect">
            <a:avLst/>
          </a:prstGeom>
        </p:spPr>
      </p:pic>
      <p:sp>
        <p:nvSpPr>
          <p:cNvPr id="40" name="직사각형 39"/>
          <p:cNvSpPr/>
          <p:nvPr userDrawn="1"/>
        </p:nvSpPr>
        <p:spPr>
          <a:xfrm>
            <a:off x="0" y="836713"/>
            <a:ext cx="9144000" cy="602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5"/>
          <p:cNvSpPr txBox="1">
            <a:spLocks/>
          </p:cNvSpPr>
          <p:nvPr userDrawn="1"/>
        </p:nvSpPr>
        <p:spPr>
          <a:xfrm>
            <a:off x="8065368" y="6495032"/>
            <a:ext cx="755104" cy="2802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DF7873E-96EE-4A04-AACA-3A59BAFBA8F3}" type="slidenum">
              <a:rPr lang="ko-KR" altLang="en-US" sz="1200" smtClean="0">
                <a:solidFill>
                  <a:schemeClr val="tx1"/>
                </a:solidFill>
              </a:rPr>
              <a:pPr algn="r"/>
              <a:t>‹#›</a:t>
            </a:fld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5471592" y="360409"/>
            <a:ext cx="3672408" cy="4676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38100" dist="25400" dir="135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7" name="타원 36"/>
          <p:cNvSpPr/>
          <p:nvPr userDrawn="1"/>
        </p:nvSpPr>
        <p:spPr>
          <a:xfrm>
            <a:off x="5349207" y="494585"/>
            <a:ext cx="225719" cy="1894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38100" dist="25400" dir="1062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타원 37"/>
          <p:cNvSpPr/>
          <p:nvPr userDrawn="1"/>
        </p:nvSpPr>
        <p:spPr>
          <a:xfrm>
            <a:off x="5417046" y="548101"/>
            <a:ext cx="108620" cy="91184"/>
          </a:xfrm>
          <a:prstGeom prst="ellipse">
            <a:avLst/>
          </a:prstGeom>
          <a:solidFill>
            <a:srgbClr val="078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323851" y="1412776"/>
            <a:ext cx="8496000" cy="576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buFont typeface="Arial" pitchFamily="34" charset="0"/>
              <a:buNone/>
            </a:pPr>
            <a:endParaRPr kumimoji="1"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323527" y="2066925"/>
            <a:ext cx="8499837" cy="43139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갈매기형 수장 21"/>
          <p:cNvSpPr/>
          <p:nvPr userDrawn="1"/>
        </p:nvSpPr>
        <p:spPr>
          <a:xfrm>
            <a:off x="325884" y="1134616"/>
            <a:ext cx="144016" cy="144016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143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619861" y="2342548"/>
            <a:ext cx="7085827" cy="3593893"/>
            <a:chOff x="1629612" y="2568782"/>
            <a:chExt cx="7676313" cy="3593893"/>
          </a:xfrm>
        </p:grpSpPr>
        <p:pic>
          <p:nvPicPr>
            <p:cNvPr id="48" name="그림 4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18" r="3434" b="11763"/>
            <a:stretch/>
          </p:blipFill>
          <p:spPr>
            <a:xfrm>
              <a:off x="1629612" y="2600324"/>
              <a:ext cx="7676313" cy="3562351"/>
            </a:xfrm>
            <a:prstGeom prst="rect">
              <a:avLst/>
            </a:prstGeom>
          </p:spPr>
        </p:pic>
        <p:grpSp>
          <p:nvGrpSpPr>
            <p:cNvPr id="49" name="그룹 48"/>
            <p:cNvGrpSpPr/>
            <p:nvPr userDrawn="1"/>
          </p:nvGrpSpPr>
          <p:grpSpPr>
            <a:xfrm>
              <a:off x="4746586" y="2568782"/>
              <a:ext cx="2526430" cy="804474"/>
              <a:chOff x="2108960" y="4693338"/>
              <a:chExt cx="3012166" cy="960775"/>
            </a:xfrm>
          </p:grpSpPr>
          <p:sp>
            <p:nvSpPr>
              <p:cNvPr id="50" name="TextBox 49"/>
              <p:cNvSpPr txBox="1"/>
              <p:nvPr/>
            </p:nvSpPr>
            <p:spPr>
              <a:xfrm rot="20889187">
                <a:off x="2108960" y="5029237"/>
                <a:ext cx="3012166" cy="62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400" spc="-131" dirty="0" smtClean="0">
                    <a:latin typeface="맑은 고딕" pitchFamily="50" charset="-127"/>
                    <a:ea typeface="맑은 고딕" pitchFamily="50" charset="-127"/>
                  </a:rPr>
                  <a:t>국내최초</a:t>
                </a:r>
                <a:endParaRPr lang="en-US" altLang="ko-KR" sz="1400" spc="-131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algn="r"/>
                <a:r>
                  <a:rPr lang="ko-KR" altLang="en-US" sz="1400" spc="-131" dirty="0" smtClean="0">
                    <a:latin typeface="맑은 고딕" pitchFamily="50" charset="-127"/>
                    <a:ea typeface="맑은 고딕" pitchFamily="50" charset="-127"/>
                  </a:rPr>
                  <a:t>인피니밴드 </a:t>
                </a:r>
                <a:r>
                  <a:rPr lang="en-US" altLang="ko-KR" sz="1400" b="1" spc="-131" dirty="0" smtClean="0">
                    <a:latin typeface="맑은 고딕" pitchFamily="50" charset="-127"/>
                    <a:ea typeface="맑은 고딕" pitchFamily="50" charset="-127"/>
                  </a:rPr>
                  <a:t>40</a:t>
                </a:r>
                <a:r>
                  <a:rPr lang="en-US" altLang="ko-KR" sz="1400" spc="-131" dirty="0" smtClean="0">
                    <a:latin typeface="맑은 고딕" pitchFamily="50" charset="-127"/>
                    <a:ea typeface="맑은 고딕" pitchFamily="50" charset="-127"/>
                  </a:rPr>
                  <a:t>Gbps</a:t>
                </a:r>
                <a:r>
                  <a:rPr lang="ko-KR" altLang="en-US" sz="1400" spc="-131" dirty="0" smtClean="0">
                    <a:latin typeface="맑은 고딕" pitchFamily="50" charset="-127"/>
                    <a:ea typeface="맑은 고딕" pitchFamily="50" charset="-127"/>
                  </a:rPr>
                  <a:t>이상제공</a:t>
                </a:r>
                <a:endParaRPr lang="ko-KR" altLang="en-US" sz="1400" spc="-13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 flipV="1">
                <a:off x="4205234" y="4824250"/>
                <a:ext cx="45718" cy="4571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 flipV="1">
                <a:off x="4400241" y="4777026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 flipV="1">
                <a:off x="4606604" y="4735412"/>
                <a:ext cx="45718" cy="4571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 userDrawn="1"/>
            </p:nvSpPr>
            <p:spPr>
              <a:xfrm flipV="1">
                <a:off x="4790255" y="4693338"/>
                <a:ext cx="45718" cy="4571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2"/>
          <a:stretch/>
        </p:blipFill>
        <p:spPr>
          <a:xfrm>
            <a:off x="0" y="1222"/>
            <a:ext cx="9144000" cy="3173408"/>
          </a:xfrm>
          <a:prstGeom prst="rect">
            <a:avLst/>
          </a:prstGeom>
        </p:spPr>
      </p:pic>
      <p:sp>
        <p:nvSpPr>
          <p:cNvPr id="6" name="직사각형 7"/>
          <p:cNvSpPr/>
          <p:nvPr userDrawn="1"/>
        </p:nvSpPr>
        <p:spPr>
          <a:xfrm>
            <a:off x="-10706" y="-2579"/>
            <a:ext cx="9154706" cy="3069819"/>
          </a:xfrm>
          <a:custGeom>
            <a:avLst/>
            <a:gdLst>
              <a:gd name="connsiteX0" fmla="*/ 0 w 11341100"/>
              <a:gd name="connsiteY0" fmla="*/ 0 h 297807"/>
              <a:gd name="connsiteX1" fmla="*/ 11341100 w 11341100"/>
              <a:gd name="connsiteY1" fmla="*/ 0 h 297807"/>
              <a:gd name="connsiteX2" fmla="*/ 11341100 w 11341100"/>
              <a:gd name="connsiteY2" fmla="*/ 297807 h 297807"/>
              <a:gd name="connsiteX3" fmla="*/ 0 w 11341100"/>
              <a:gd name="connsiteY3" fmla="*/ 297807 h 297807"/>
              <a:gd name="connsiteX4" fmla="*/ 0 w 11341100"/>
              <a:gd name="connsiteY4" fmla="*/ 0 h 297807"/>
              <a:gd name="connsiteX0" fmla="*/ 0 w 11341100"/>
              <a:gd name="connsiteY0" fmla="*/ 0 h 2088106"/>
              <a:gd name="connsiteX1" fmla="*/ 11341100 w 11341100"/>
              <a:gd name="connsiteY1" fmla="*/ 0 h 2088106"/>
              <a:gd name="connsiteX2" fmla="*/ 11341100 w 11341100"/>
              <a:gd name="connsiteY2" fmla="*/ 297807 h 2088106"/>
              <a:gd name="connsiteX3" fmla="*/ 19251 w 11341100"/>
              <a:gd name="connsiteY3" fmla="*/ 2088106 h 2088106"/>
              <a:gd name="connsiteX4" fmla="*/ 0 w 11341100"/>
              <a:gd name="connsiteY4" fmla="*/ 0 h 2088106"/>
              <a:gd name="connsiteX0" fmla="*/ 0 w 11341100"/>
              <a:gd name="connsiteY0" fmla="*/ 0 h 2906253"/>
              <a:gd name="connsiteX1" fmla="*/ 11341100 w 11341100"/>
              <a:gd name="connsiteY1" fmla="*/ 0 h 2906253"/>
              <a:gd name="connsiteX2" fmla="*/ 11341100 w 11341100"/>
              <a:gd name="connsiteY2" fmla="*/ 297807 h 2906253"/>
              <a:gd name="connsiteX3" fmla="*/ 0 w 11341100"/>
              <a:gd name="connsiteY3" fmla="*/ 2906253 h 2906253"/>
              <a:gd name="connsiteX4" fmla="*/ 0 w 11341100"/>
              <a:gd name="connsiteY4" fmla="*/ 0 h 2906253"/>
              <a:gd name="connsiteX0" fmla="*/ 0 w 11350726"/>
              <a:gd name="connsiteY0" fmla="*/ 0 h 2906253"/>
              <a:gd name="connsiteX1" fmla="*/ 11341100 w 11350726"/>
              <a:gd name="connsiteY1" fmla="*/ 0 h 2906253"/>
              <a:gd name="connsiteX2" fmla="*/ 11350726 w 11350726"/>
              <a:gd name="connsiteY2" fmla="*/ 1626093 h 2906253"/>
              <a:gd name="connsiteX3" fmla="*/ 0 w 11350726"/>
              <a:gd name="connsiteY3" fmla="*/ 2906253 h 2906253"/>
              <a:gd name="connsiteX4" fmla="*/ 0 w 11350726"/>
              <a:gd name="connsiteY4" fmla="*/ 0 h 2906253"/>
              <a:gd name="connsiteX0" fmla="*/ 0 w 11341248"/>
              <a:gd name="connsiteY0" fmla="*/ 0 h 2906253"/>
              <a:gd name="connsiteX1" fmla="*/ 11341100 w 11341248"/>
              <a:gd name="connsiteY1" fmla="*/ 0 h 2906253"/>
              <a:gd name="connsiteX2" fmla="*/ 11297563 w 11341248"/>
              <a:gd name="connsiteY2" fmla="*/ 1006786 h 2906253"/>
              <a:gd name="connsiteX3" fmla="*/ 0 w 11341248"/>
              <a:gd name="connsiteY3" fmla="*/ 2906253 h 2906253"/>
              <a:gd name="connsiteX4" fmla="*/ 0 w 11341248"/>
              <a:gd name="connsiteY4" fmla="*/ 0 h 2906253"/>
              <a:gd name="connsiteX0" fmla="*/ 0 w 11361359"/>
              <a:gd name="connsiteY0" fmla="*/ 0 h 2906253"/>
              <a:gd name="connsiteX1" fmla="*/ 11341100 w 11361359"/>
              <a:gd name="connsiteY1" fmla="*/ 0 h 2906253"/>
              <a:gd name="connsiteX2" fmla="*/ 11361359 w 11361359"/>
              <a:gd name="connsiteY2" fmla="*/ 1006786 h 2906253"/>
              <a:gd name="connsiteX3" fmla="*/ 0 w 11361359"/>
              <a:gd name="connsiteY3" fmla="*/ 2906253 h 2906253"/>
              <a:gd name="connsiteX4" fmla="*/ 0 w 11361359"/>
              <a:gd name="connsiteY4" fmla="*/ 0 h 2906253"/>
              <a:gd name="connsiteX0" fmla="*/ 0 w 11350726"/>
              <a:gd name="connsiteY0" fmla="*/ 0 h 2906253"/>
              <a:gd name="connsiteX1" fmla="*/ 11341100 w 11350726"/>
              <a:gd name="connsiteY1" fmla="*/ 0 h 2906253"/>
              <a:gd name="connsiteX2" fmla="*/ 11350726 w 11350726"/>
              <a:gd name="connsiteY2" fmla="*/ 979463 h 2906253"/>
              <a:gd name="connsiteX3" fmla="*/ 0 w 11350726"/>
              <a:gd name="connsiteY3" fmla="*/ 2906253 h 2906253"/>
              <a:gd name="connsiteX4" fmla="*/ 0 w 11350726"/>
              <a:gd name="connsiteY4" fmla="*/ 0 h 2906253"/>
              <a:gd name="connsiteX0" fmla="*/ 0 w 11350726"/>
              <a:gd name="connsiteY0" fmla="*/ 0 h 2988700"/>
              <a:gd name="connsiteX1" fmla="*/ 11341100 w 11350726"/>
              <a:gd name="connsiteY1" fmla="*/ 0 h 2988700"/>
              <a:gd name="connsiteX2" fmla="*/ 11350726 w 11350726"/>
              <a:gd name="connsiteY2" fmla="*/ 979463 h 2988700"/>
              <a:gd name="connsiteX3" fmla="*/ 12032 w 11350726"/>
              <a:gd name="connsiteY3" fmla="*/ 2988700 h 2988700"/>
              <a:gd name="connsiteX4" fmla="*/ 0 w 11350726"/>
              <a:gd name="connsiteY4" fmla="*/ 0 h 2988700"/>
              <a:gd name="connsiteX0" fmla="*/ 0 w 11374789"/>
              <a:gd name="connsiteY0" fmla="*/ 0 h 2988700"/>
              <a:gd name="connsiteX1" fmla="*/ 11341100 w 11374789"/>
              <a:gd name="connsiteY1" fmla="*/ 0 h 2988700"/>
              <a:gd name="connsiteX2" fmla="*/ 11374789 w 11374789"/>
              <a:gd name="connsiteY2" fmla="*/ 835182 h 2988700"/>
              <a:gd name="connsiteX3" fmla="*/ 12032 w 11374789"/>
              <a:gd name="connsiteY3" fmla="*/ 2988700 h 2988700"/>
              <a:gd name="connsiteX4" fmla="*/ 0 w 11374789"/>
              <a:gd name="connsiteY4" fmla="*/ 0 h 2988700"/>
              <a:gd name="connsiteX0" fmla="*/ 0 w 11374789"/>
              <a:gd name="connsiteY0" fmla="*/ 0 h 2988700"/>
              <a:gd name="connsiteX1" fmla="*/ 11341100 w 11374789"/>
              <a:gd name="connsiteY1" fmla="*/ 0 h 2988700"/>
              <a:gd name="connsiteX2" fmla="*/ 11374789 w 11374789"/>
              <a:gd name="connsiteY2" fmla="*/ 670289 h 2988700"/>
              <a:gd name="connsiteX3" fmla="*/ 12032 w 11374789"/>
              <a:gd name="connsiteY3" fmla="*/ 2988700 h 2988700"/>
              <a:gd name="connsiteX4" fmla="*/ 0 w 11374789"/>
              <a:gd name="connsiteY4" fmla="*/ 0 h 2988700"/>
              <a:gd name="connsiteX0" fmla="*/ 0 w 11341814"/>
              <a:gd name="connsiteY0" fmla="*/ 0 h 2988700"/>
              <a:gd name="connsiteX1" fmla="*/ 11341100 w 11341814"/>
              <a:gd name="connsiteY1" fmla="*/ 0 h 2988700"/>
              <a:gd name="connsiteX2" fmla="*/ 11338694 w 11341814"/>
              <a:gd name="connsiteY2" fmla="*/ 855793 h 2988700"/>
              <a:gd name="connsiteX3" fmla="*/ 12032 w 11341814"/>
              <a:gd name="connsiteY3" fmla="*/ 2988700 h 2988700"/>
              <a:gd name="connsiteX4" fmla="*/ 0 w 11341814"/>
              <a:gd name="connsiteY4" fmla="*/ 0 h 2988700"/>
              <a:gd name="connsiteX0" fmla="*/ 12564 w 11354378"/>
              <a:gd name="connsiteY0" fmla="*/ 0 h 3009311"/>
              <a:gd name="connsiteX1" fmla="*/ 11353664 w 11354378"/>
              <a:gd name="connsiteY1" fmla="*/ 0 h 3009311"/>
              <a:gd name="connsiteX2" fmla="*/ 11351258 w 11354378"/>
              <a:gd name="connsiteY2" fmla="*/ 855793 h 3009311"/>
              <a:gd name="connsiteX3" fmla="*/ 533 w 11354378"/>
              <a:gd name="connsiteY3" fmla="*/ 3009311 h 3009311"/>
              <a:gd name="connsiteX4" fmla="*/ 12564 w 11354378"/>
              <a:gd name="connsiteY4" fmla="*/ 0 h 300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4378" h="3009311">
                <a:moveTo>
                  <a:pt x="12564" y="0"/>
                </a:moveTo>
                <a:lnTo>
                  <a:pt x="11353664" y="0"/>
                </a:lnTo>
                <a:cubicBezTo>
                  <a:pt x="11356873" y="542031"/>
                  <a:pt x="11348049" y="313762"/>
                  <a:pt x="11351258" y="855793"/>
                </a:cubicBezTo>
                <a:lnTo>
                  <a:pt x="533" y="3009311"/>
                </a:lnTo>
                <a:cubicBezTo>
                  <a:pt x="-3478" y="2013078"/>
                  <a:pt x="16575" y="996233"/>
                  <a:pt x="12564" y="0"/>
                </a:cubicBezTo>
                <a:close/>
              </a:path>
            </a:pathLst>
          </a:custGeom>
          <a:solidFill>
            <a:srgbClr val="3A47A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873" tIns="39936" rIns="79873" bIns="39936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6597781"/>
            <a:ext cx="9144000" cy="260220"/>
          </a:xfrm>
          <a:prstGeom prst="rect">
            <a:avLst/>
          </a:prstGeom>
          <a:solidFill>
            <a:srgbClr val="3A4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873" tIns="39936" rIns="79873" bIns="39936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93501" y="6624693"/>
            <a:ext cx="5529995" cy="188252"/>
          </a:xfrm>
          <a:prstGeom prst="rect">
            <a:avLst/>
          </a:prstGeom>
          <a:noFill/>
        </p:spPr>
        <p:txBody>
          <a:bodyPr wrap="square" lIns="79873" tIns="39936" rIns="79873" bIns="39936">
            <a:spAutoFit/>
          </a:bodyPr>
          <a:lstStyle/>
          <a:p>
            <a:pPr defTabSz="1003748">
              <a:defRPr/>
            </a:pP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Microsoft Sans Serif" pitchFamily="34" charset="0"/>
              </a:rPr>
              <a:t>Intelligent Drive </a:t>
            </a:r>
            <a:r>
              <a:rPr lang="en-US" altLang="ko-KR" sz="7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Microsoft Sans Serif" pitchFamily="34" charset="0"/>
              </a:rPr>
              <a:t>Experience </a:t>
            </a: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Microsoft Sans Serif" pitchFamily="34" charset="0"/>
              </a:rPr>
              <a:t>2018 </a:t>
            </a:r>
            <a:r>
              <a:rPr lang="en-US" altLang="ko-KR" sz="7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Microsoft Sans Serif" pitchFamily="34" charset="0"/>
              </a:rPr>
              <a:t>All rights reserved. </a:t>
            </a: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Microsoft Sans Serif" pitchFamily="34" charset="0"/>
              </a:rPr>
              <a:t>HANSSAK</a:t>
            </a:r>
            <a:endParaRPr lang="ko-KR" altLang="en-US" sz="7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Microsoft Sans Serif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60" y="6664081"/>
            <a:ext cx="516912" cy="12598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436" y="62095"/>
            <a:ext cx="4211103" cy="342262"/>
          </a:xfrm>
          <a:prstGeom prst="rect">
            <a:avLst/>
          </a:prstGeom>
          <a:noFill/>
        </p:spPr>
        <p:txBody>
          <a:bodyPr wrap="square" lIns="79873" tIns="39936" rIns="79873" bIns="39936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공공</a:t>
            </a:r>
            <a:r>
              <a:rPr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금융권 선호도 </a:t>
            </a:r>
            <a:r>
              <a:rPr lang="en-US" altLang="ko-KR" sz="17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위</a:t>
            </a:r>
            <a:r>
              <a:rPr lang="en-US" altLang="ko-KR" sz="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8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보안성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700" b="1" dirty="0" smtClean="0">
                <a:solidFill>
                  <a:srgbClr val="FFFF00"/>
                </a:solidFill>
                <a:latin typeface="맑은 고딕" pitchFamily="50" charset="-127"/>
                <a:ea typeface="+mn-ea"/>
              </a:rPr>
              <a:t>1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itchFamily="50" charset="-127"/>
                <a:ea typeface="+mn-ea"/>
              </a:rPr>
              <a:t>위</a:t>
            </a: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+mn-ea"/>
              </a:rPr>
              <a:t>,  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성능 </a:t>
            </a:r>
            <a:r>
              <a:rPr lang="en-US" altLang="ko-KR" sz="1700" b="1" dirty="0" smtClean="0">
                <a:solidFill>
                  <a:srgbClr val="FFFF00"/>
                </a:solidFill>
                <a:latin typeface="맑은 고딕" pitchFamily="50" charset="-127"/>
                <a:ea typeface="+mn-ea"/>
              </a:rPr>
              <a:t>1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itchFamily="50" charset="-127"/>
                <a:ea typeface="+mn-ea"/>
              </a:rPr>
              <a:t>위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㈜</a:t>
            </a:r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한싹시스템</a:t>
            </a: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7886906" y="87805"/>
            <a:ext cx="1211305" cy="540008"/>
            <a:chOff x="9627213" y="47323"/>
            <a:chExt cx="1593297" cy="648780"/>
          </a:xfrm>
        </p:grpSpPr>
        <p:sp>
          <p:nvSpPr>
            <p:cNvPr id="14" name="TextBox 13"/>
            <p:cNvSpPr txBox="1"/>
            <p:nvPr/>
          </p:nvSpPr>
          <p:spPr>
            <a:xfrm>
              <a:off x="9627213" y="474240"/>
              <a:ext cx="864097" cy="22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CC</a:t>
              </a:r>
              <a:r>
                <a:rPr lang="ko-KR" altLang="en-US" sz="60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인증</a:t>
              </a:r>
              <a:endParaRPr lang="ko-KR" altLang="en-US" sz="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419300" y="474240"/>
              <a:ext cx="801210" cy="22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GS</a:t>
              </a:r>
              <a:r>
                <a:rPr lang="ko-KR" altLang="en-US" sz="60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인증</a:t>
              </a:r>
              <a:endParaRPr lang="ko-KR" altLang="en-US" sz="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0658" y="47323"/>
              <a:ext cx="397206" cy="39720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4668" y="93545"/>
              <a:ext cx="590476" cy="304762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5" y="472042"/>
            <a:ext cx="4155634" cy="250201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30" y="3610281"/>
            <a:ext cx="2989386" cy="1749790"/>
          </a:xfrm>
          <a:prstGeom prst="rect">
            <a:avLst/>
          </a:prstGeom>
        </p:spPr>
      </p:pic>
      <p:grpSp>
        <p:nvGrpSpPr>
          <p:cNvPr id="56" name="그룹 55"/>
          <p:cNvGrpSpPr/>
          <p:nvPr userDrawn="1"/>
        </p:nvGrpSpPr>
        <p:grpSpPr>
          <a:xfrm>
            <a:off x="1942043" y="3891542"/>
            <a:ext cx="78510" cy="400919"/>
            <a:chOff x="2323447" y="3488452"/>
            <a:chExt cx="89318" cy="437367"/>
          </a:xfrm>
        </p:grpSpPr>
        <p:cxnSp>
          <p:nvCxnSpPr>
            <p:cNvPr id="57" name="직선 화살표 연결선 56"/>
            <p:cNvCxnSpPr/>
            <p:nvPr/>
          </p:nvCxnSpPr>
          <p:spPr>
            <a:xfrm>
              <a:off x="2368105" y="3488452"/>
              <a:ext cx="0" cy="378698"/>
            </a:xfrm>
            <a:prstGeom prst="straightConnector1">
              <a:avLst/>
            </a:prstGeom>
            <a:ln w="9525" cap="rnd" cmpd="dbl">
              <a:solidFill>
                <a:schemeClr val="bg1">
                  <a:lumMod val="50000"/>
                </a:schemeClr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2323447" y="3836501"/>
              <a:ext cx="89318" cy="89318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72000" numCol="1" spcCol="0" rtlCol="0" anchor="b" anchorCtr="0">
              <a:noAutofit/>
            </a:bodyPr>
            <a:lstStyle/>
            <a:p>
              <a:pPr algn="ctr"/>
              <a:endParaRPr lang="ko-KR" altLang="en-US" sz="2000" b="1" spc="-150" smtClean="0">
                <a:solidFill>
                  <a:srgbClr val="3A47A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9" name="TextBox 58"/>
          <p:cNvSpPr txBox="1"/>
          <p:nvPr userDrawn="1"/>
        </p:nvSpPr>
        <p:spPr>
          <a:xfrm>
            <a:off x="1581991" y="3539838"/>
            <a:ext cx="797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pc="-60" dirty="0" smtClean="0"/>
              <a:t>응답속도 탁월</a:t>
            </a:r>
            <a:r>
              <a:rPr lang="en-US" altLang="ko-KR" sz="800" spc="-60" dirty="0" smtClean="0"/>
              <a:t>,</a:t>
            </a:r>
          </a:p>
          <a:p>
            <a:pPr algn="ctr"/>
            <a:r>
              <a:rPr lang="ko-KR" altLang="en-US" sz="800" spc="-60" dirty="0" smtClean="0"/>
              <a:t>성능 보장</a:t>
            </a:r>
            <a:endParaRPr lang="ko-KR" altLang="en-US" sz="800" spc="-60" dirty="0"/>
          </a:p>
        </p:txBody>
      </p:sp>
      <p:grpSp>
        <p:nvGrpSpPr>
          <p:cNvPr id="60" name="그룹 59"/>
          <p:cNvGrpSpPr/>
          <p:nvPr userDrawn="1"/>
        </p:nvGrpSpPr>
        <p:grpSpPr>
          <a:xfrm rot="10800000">
            <a:off x="1061801" y="4701744"/>
            <a:ext cx="81104" cy="387464"/>
            <a:chOff x="2327735" y="3488452"/>
            <a:chExt cx="92268" cy="422688"/>
          </a:xfrm>
        </p:grpSpPr>
        <p:cxnSp>
          <p:nvCxnSpPr>
            <p:cNvPr id="61" name="직선 화살표 연결선 60"/>
            <p:cNvCxnSpPr/>
            <p:nvPr/>
          </p:nvCxnSpPr>
          <p:spPr>
            <a:xfrm>
              <a:off x="2373869" y="3488452"/>
              <a:ext cx="0" cy="378698"/>
            </a:xfrm>
            <a:prstGeom prst="straightConnector1">
              <a:avLst/>
            </a:prstGeom>
            <a:ln w="9525" cap="rnd" cmpd="dbl">
              <a:solidFill>
                <a:schemeClr val="bg1">
                  <a:lumMod val="50000"/>
                </a:schemeClr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2327735" y="3818872"/>
              <a:ext cx="92268" cy="92268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72000" numCol="1" spcCol="0" rtlCol="0" anchor="b" anchorCtr="0">
              <a:noAutofit/>
            </a:bodyPr>
            <a:lstStyle/>
            <a:p>
              <a:pPr algn="ctr"/>
              <a:endParaRPr lang="ko-KR" altLang="en-US" sz="2000" b="1" spc="-150" smtClean="0">
                <a:solidFill>
                  <a:srgbClr val="3A47A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3" name="TextBox 62"/>
          <p:cNvSpPr txBox="1"/>
          <p:nvPr userDrawn="1"/>
        </p:nvSpPr>
        <p:spPr>
          <a:xfrm>
            <a:off x="737442" y="5155094"/>
            <a:ext cx="7175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pc="-60" dirty="0" err="1" smtClean="0"/>
              <a:t>보안성</a:t>
            </a:r>
            <a:r>
              <a:rPr lang="ko-KR" altLang="en-US" sz="800" spc="-60" baseline="0" dirty="0" smtClean="0"/>
              <a:t>  우수</a:t>
            </a:r>
            <a:endParaRPr lang="ko-KR" altLang="en-US" sz="800" spc="-60" dirty="0"/>
          </a:p>
        </p:txBody>
      </p:sp>
      <p:sp>
        <p:nvSpPr>
          <p:cNvPr id="64" name="TextBox 63"/>
          <p:cNvSpPr txBox="1"/>
          <p:nvPr userDrawn="1"/>
        </p:nvSpPr>
        <p:spPr>
          <a:xfrm>
            <a:off x="2585536" y="5155094"/>
            <a:ext cx="688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pc="-60" dirty="0" smtClean="0"/>
              <a:t>경제성 우수</a:t>
            </a:r>
            <a:endParaRPr lang="ko-KR" altLang="en-US" sz="800" spc="-60" dirty="0"/>
          </a:p>
        </p:txBody>
      </p:sp>
      <p:grpSp>
        <p:nvGrpSpPr>
          <p:cNvPr id="65" name="그룹 64"/>
          <p:cNvGrpSpPr/>
          <p:nvPr userDrawn="1"/>
        </p:nvGrpSpPr>
        <p:grpSpPr>
          <a:xfrm rot="10800000">
            <a:off x="2850963" y="4701744"/>
            <a:ext cx="81104" cy="387464"/>
            <a:chOff x="2316302" y="3488452"/>
            <a:chExt cx="92268" cy="422688"/>
          </a:xfrm>
        </p:grpSpPr>
        <p:cxnSp>
          <p:nvCxnSpPr>
            <p:cNvPr id="66" name="직선 화살표 연결선 65"/>
            <p:cNvCxnSpPr/>
            <p:nvPr/>
          </p:nvCxnSpPr>
          <p:spPr>
            <a:xfrm>
              <a:off x="2373869" y="3488452"/>
              <a:ext cx="0" cy="378698"/>
            </a:xfrm>
            <a:prstGeom prst="straightConnector1">
              <a:avLst/>
            </a:prstGeom>
            <a:ln w="9525" cap="rnd" cmpd="dbl">
              <a:solidFill>
                <a:schemeClr val="bg1">
                  <a:lumMod val="50000"/>
                </a:schemeClr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/>
            <p:cNvSpPr/>
            <p:nvPr/>
          </p:nvSpPr>
          <p:spPr>
            <a:xfrm>
              <a:off x="2316302" y="3818872"/>
              <a:ext cx="92268" cy="92268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72000" numCol="1" spcCol="0" rtlCol="0" anchor="b" anchorCtr="0">
              <a:noAutofit/>
            </a:bodyPr>
            <a:lstStyle/>
            <a:p>
              <a:pPr algn="ctr"/>
              <a:endParaRPr lang="ko-KR" altLang="en-US" sz="2000" b="1" spc="-150" smtClean="0">
                <a:solidFill>
                  <a:srgbClr val="3A47A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0" name="그룹 69"/>
          <p:cNvGrpSpPr/>
          <p:nvPr userDrawn="1"/>
        </p:nvGrpSpPr>
        <p:grpSpPr>
          <a:xfrm>
            <a:off x="621019" y="5929581"/>
            <a:ext cx="4235222" cy="403817"/>
            <a:chOff x="592454" y="5918957"/>
            <a:chExt cx="4588157" cy="403817"/>
          </a:xfrm>
        </p:grpSpPr>
        <p:sp>
          <p:nvSpPr>
            <p:cNvPr id="69" name="TextBox 68"/>
            <p:cNvSpPr txBox="1"/>
            <p:nvPr userDrawn="1"/>
          </p:nvSpPr>
          <p:spPr>
            <a:xfrm>
              <a:off x="628484" y="5918957"/>
              <a:ext cx="4552127" cy="403817"/>
            </a:xfrm>
            <a:prstGeom prst="rect">
              <a:avLst/>
            </a:prstGeom>
            <a:noFill/>
          </p:spPr>
          <p:txBody>
            <a:bodyPr wrap="square" lIns="79873" tIns="39936" rIns="79873" bIns="39936" rtlCol="0">
              <a:spAutoFit/>
            </a:bodyPr>
            <a:lstStyle/>
            <a:p>
              <a:r>
                <a:rPr lang="ko-KR" altLang="en-US" sz="1050" spc="-131" dirty="0" smtClean="0">
                  <a:latin typeface="맑은 고딕" pitchFamily="50" charset="-127"/>
                  <a:ea typeface="맑은 고딕" pitchFamily="50" charset="-127"/>
                </a:rPr>
                <a:t>망연계</a:t>
              </a:r>
              <a:r>
                <a:rPr lang="en-US" altLang="ko-KR" sz="800" spc="-13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800" spc="-13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망간자료전송</a:t>
              </a:r>
              <a:r>
                <a:rPr lang="en-US" altLang="ko-KR" sz="800" spc="-13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) </a:t>
              </a:r>
              <a:r>
                <a:rPr lang="ko-KR" altLang="en-US" sz="1050" spc="-131" dirty="0" smtClean="0">
                  <a:latin typeface="맑은 고딕" pitchFamily="50" charset="-127"/>
                  <a:ea typeface="맑은 고딕" pitchFamily="50" charset="-127"/>
                </a:rPr>
                <a:t>솔루션 </a:t>
              </a:r>
              <a:r>
                <a:rPr lang="en-US" altLang="ko-KR" sz="1050" spc="0" dirty="0" smtClean="0">
                  <a:latin typeface="맑은 고딕" pitchFamily="50" charset="-127"/>
                  <a:ea typeface="맑은 고딕" pitchFamily="50" charset="-127"/>
                </a:rPr>
                <a:t>SecureGate</a:t>
              </a:r>
              <a:r>
                <a:rPr lang="ko-KR" altLang="en-US" sz="1050" spc="-131" dirty="0" smtClean="0">
                  <a:latin typeface="맑은 고딕" pitchFamily="50" charset="-127"/>
                  <a:ea typeface="맑은 고딕" pitchFamily="50" charset="-127"/>
                </a:rPr>
                <a:t>는 </a:t>
              </a:r>
              <a:endParaRPr lang="en-US" altLang="ko-KR" sz="1050" spc="-131" dirty="0" smtClean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50" spc="-13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스토리지 방식</a:t>
              </a:r>
              <a:r>
                <a:rPr lang="ko-KR" altLang="en-US" sz="1050" spc="-131" dirty="0" smtClean="0">
                  <a:latin typeface="맑은 고딕" pitchFamily="50" charset="-127"/>
                  <a:ea typeface="+mn-ea"/>
                </a:rPr>
                <a:t>과</a:t>
              </a:r>
              <a:r>
                <a:rPr lang="en-US" altLang="ko-KR" sz="1050" spc="-13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50" spc="-131" dirty="0" err="1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인피니밴드</a:t>
              </a:r>
              <a:r>
                <a:rPr lang="ko-KR" altLang="en-US" sz="1050" spc="-13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방식 </a:t>
              </a:r>
              <a:r>
                <a:rPr lang="ko-KR" altLang="en-US" sz="1050" spc="-131" dirty="0" smtClean="0">
                  <a:latin typeface="맑은 고딕" pitchFamily="50" charset="-127"/>
                  <a:ea typeface="+mn-ea"/>
                </a:rPr>
                <a:t>그리고 </a:t>
              </a:r>
              <a:r>
                <a:rPr lang="ko-KR" altLang="en-US" sz="1050" spc="-131" dirty="0" smtClean="0">
                  <a:solidFill>
                    <a:srgbClr val="00B050"/>
                  </a:solidFill>
                  <a:latin typeface="맑은 고딕" pitchFamily="50" charset="-127"/>
                  <a:ea typeface="+mn-ea"/>
                </a:rPr>
                <a:t>소켓</a:t>
              </a:r>
              <a:r>
                <a:rPr lang="ko-KR" altLang="en-US" sz="1050" spc="-131" dirty="0" smtClean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rPr>
                <a:t> 방식</a:t>
              </a:r>
              <a:r>
                <a:rPr lang="ko-KR" altLang="en-US" sz="1050" spc="-131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50" spc="-131" dirty="0" smtClean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050" spc="-131" dirty="0" smtClean="0">
                  <a:latin typeface="맑은 고딕" pitchFamily="50" charset="-127"/>
                  <a:ea typeface="맑은 고딕" pitchFamily="50" charset="-127"/>
                </a:rPr>
                <a:t>가지 제품을 제공합니다</a:t>
              </a:r>
              <a:r>
                <a:rPr lang="en-US" altLang="ko-KR" sz="1050" spc="-131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050" spc="-13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직사각형 2"/>
            <p:cNvSpPr/>
            <p:nvPr userDrawn="1"/>
          </p:nvSpPr>
          <p:spPr>
            <a:xfrm flipH="1">
              <a:off x="592454" y="5981699"/>
              <a:ext cx="36000" cy="288000"/>
            </a:xfrm>
            <a:prstGeom prst="rect">
              <a:avLst/>
            </a:prstGeom>
            <a:solidFill>
              <a:srgbClr val="F18D88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72000" numCol="1" spcCol="0" rtlCol="0" anchor="b" anchorCtr="0">
              <a:noAutofit/>
            </a:bodyPr>
            <a:lstStyle/>
            <a:p>
              <a:pPr algn="ctr"/>
              <a:endParaRPr lang="ko-KR" altLang="en-US" sz="2000" b="1" spc="-150" smtClean="0">
                <a:solidFill>
                  <a:srgbClr val="3A47A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1634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타이틀 (일반부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69"/>
          <a:stretch/>
        </p:blipFill>
        <p:spPr>
          <a:xfrm>
            <a:off x="0" y="1"/>
            <a:ext cx="9144000" cy="65963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170738" y="359407"/>
            <a:ext cx="985250" cy="172985"/>
          </a:xfrm>
          <a:prstGeom prst="rect">
            <a:avLst/>
          </a:prstGeom>
          <a:noFill/>
        </p:spPr>
        <p:txBody>
          <a:bodyPr wrap="none" lIns="79873" tIns="39936" rIns="79873" bIns="39936" rtlCol="0">
            <a:spAutoFit/>
          </a:bodyPr>
          <a:lstStyle/>
          <a:p>
            <a:r>
              <a:rPr lang="en-US" altLang="ko-KR" sz="600">
                <a:solidFill>
                  <a:schemeClr val="bg1">
                    <a:lumMod val="95000"/>
                    <a:alpha val="50000"/>
                  </a:schemeClr>
                </a:solidFill>
                <a:latin typeface="Calibri" pitchFamily="34" charset="0"/>
                <a:ea typeface="맑은 고딕"/>
                <a:cs typeface="Calibri" pitchFamily="34" charset="0"/>
              </a:rPr>
              <a:t>Just Dream, We Can Do It</a:t>
            </a:r>
            <a:r>
              <a:rPr lang="en-US" altLang="ko-KR" sz="600" i="1" smtClean="0">
                <a:solidFill>
                  <a:schemeClr val="bg1">
                    <a:lumMod val="95000"/>
                    <a:alpha val="50000"/>
                  </a:schemeClr>
                </a:solidFill>
                <a:latin typeface="Calibri" pitchFamily="34" charset="0"/>
                <a:ea typeface="맑은 고딕"/>
                <a:cs typeface="Calibri" pitchFamily="34" charset="0"/>
              </a:rPr>
              <a:t>!</a:t>
            </a:r>
            <a:endParaRPr lang="en-US" altLang="ko-KR" sz="600" i="1">
              <a:solidFill>
                <a:schemeClr val="bg1">
                  <a:lumMod val="95000"/>
                  <a:alpha val="50000"/>
                </a:schemeClr>
              </a:solidFill>
              <a:latin typeface="Calibri" pitchFamily="34" charset="0"/>
              <a:ea typeface="맑은 고딕"/>
              <a:cs typeface="Calibri" pitchFamily="34" charset="0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2574" y="6619343"/>
            <a:ext cx="361347" cy="299621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A27A1E2-ABB1-443E-838E-BEB1A40A6FD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64" y="206684"/>
            <a:ext cx="664615" cy="1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46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0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3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7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6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73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38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6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8D852-14FA-4007-B7E7-1D57BB5517E5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497FE-471B-465D-898C-D3E60D0EC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5976" y="14847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</a:rPr>
              <a:t>시나리오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6296" y="193831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2020.04.14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395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01" y="2664857"/>
            <a:ext cx="6778093" cy="2985634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77" y="3201401"/>
            <a:ext cx="324036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4" name="직사각형 253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로그인타입 중 </a:t>
            </a:r>
            <a:r>
              <a:rPr kumimoji="1" lang="en-US" altLang="ko-KR" sz="11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PW_OTP</a:t>
            </a:r>
            <a:r>
              <a:rPr kumimoji="1" lang="ko-KR" altLang="en-US" sz="11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kumimoji="1" lang="en-US" altLang="ko-KR" sz="11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OTP </a:t>
            </a:r>
            <a:r>
              <a:rPr kumimoji="1" lang="ko-KR" altLang="en-US" sz="11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 방식이랑 동일하며 추가적으로 </a:t>
            </a:r>
            <a:r>
              <a:rPr kumimoji="1" lang="en-US" altLang="ko-KR" sz="11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PW</a:t>
            </a:r>
            <a:r>
              <a:rPr kumimoji="1" lang="ko-KR" altLang="en-US" sz="11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 입력하여 인증함</a:t>
            </a:r>
            <a:r>
              <a:rPr kumimoji="1" lang="en-US" altLang="ko-KR" sz="11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en-US" altLang="ko-KR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OTP+PASSWD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6" y="169476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3.</a:t>
            </a:r>
            <a:r>
              <a:rPr lang="ko-KR" altLang="en-US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로그인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타입</a:t>
            </a:r>
            <a:r>
              <a:rPr lang="en-US" altLang="ko-KR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– OTP+PASSWD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56112" y="395139"/>
            <a:ext cx="4052391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로그인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3342169" y="2204864"/>
            <a:ext cx="2463431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인터넷망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OTP+PASSWD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로그인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3" y="4185211"/>
            <a:ext cx="4459045" cy="183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979712" y="4469266"/>
            <a:ext cx="442666" cy="32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35696" y="5165227"/>
            <a:ext cx="792088" cy="135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810100" y="4094006"/>
            <a:ext cx="1354188" cy="19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25" idx="3"/>
          </p:cNvCxnSpPr>
          <p:nvPr/>
        </p:nvCxnSpPr>
        <p:spPr>
          <a:xfrm flipV="1">
            <a:off x="2627784" y="4185211"/>
            <a:ext cx="3177816" cy="104800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12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63" y="2708856"/>
            <a:ext cx="7520001" cy="331243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809" y="2996952"/>
            <a:ext cx="2677383" cy="270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056112" y="395139"/>
            <a:ext cx="405239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로그인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GPKI </a:t>
            </a:r>
            <a:r>
              <a:rPr lang="ko-KR" altLang="en-US" sz="1400" b="1" dirty="0" smtClean="0"/>
              <a:t>인증서 로그인</a:t>
            </a:r>
            <a:r>
              <a:rPr lang="en-US" altLang="ko-KR" sz="1400" b="1" dirty="0" smtClean="0"/>
              <a:t>.</a:t>
            </a:r>
            <a:endParaRPr lang="ko-KR" altLang="en-US" sz="1400" b="1" dirty="0" smtClean="0"/>
          </a:p>
        </p:txBody>
      </p:sp>
      <p:sp>
        <p:nvSpPr>
          <p:cNvPr id="254" name="직사각형 253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GPKI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화면에서 인증서를 선택하고 인증서 암호 입력란에 입력한 후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눌러 로그인 수행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인증서 드라이버 경로는 하드디스크와 이동식 디스크 두 가지만 제공됨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3.</a:t>
            </a:r>
            <a:r>
              <a:rPr lang="ko-KR" altLang="en-US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로그인 타입</a:t>
            </a:r>
            <a:r>
              <a:rPr lang="en-US" altLang="ko-KR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– GPKI(1)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 bwMode="auto">
          <a:xfrm>
            <a:off x="3116681" y="2312904"/>
            <a:ext cx="2463431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GPKI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인증서 로그인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778214" y="4966605"/>
            <a:ext cx="1430187" cy="17425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44381" y="5468374"/>
            <a:ext cx="78167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 설명선 18"/>
          <p:cNvSpPr/>
          <p:nvPr/>
        </p:nvSpPr>
        <p:spPr>
          <a:xfrm>
            <a:off x="4788024" y="5589240"/>
            <a:ext cx="1800200" cy="758131"/>
          </a:xfrm>
          <a:prstGeom prst="wedgeRectCallout">
            <a:avLst>
              <a:gd name="adj1" fmla="val -77628"/>
              <a:gd name="adj2" fmla="val -47237"/>
            </a:avLst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rgbClr val="FF0000"/>
                </a:solidFill>
              </a:rPr>
              <a:t>인증서등록</a:t>
            </a:r>
            <a:r>
              <a:rPr lang="ko-KR" altLang="en-US" sz="1050" dirty="0" smtClean="0">
                <a:solidFill>
                  <a:srgbClr val="FF0000"/>
                </a:solidFill>
              </a:rPr>
              <a:t> 버튼을 누르면 </a:t>
            </a:r>
            <a:r>
              <a:rPr lang="en-US" altLang="ko-KR" sz="1050" dirty="0" smtClean="0">
                <a:solidFill>
                  <a:srgbClr val="FF0000"/>
                </a:solidFill>
              </a:rPr>
              <a:t>ID/PW </a:t>
            </a:r>
            <a:r>
              <a:rPr lang="ko-KR" altLang="en-US" sz="1050" dirty="0" smtClean="0">
                <a:solidFill>
                  <a:srgbClr val="FF0000"/>
                </a:solidFill>
              </a:rPr>
              <a:t>로그인 전환 후 인증서 등록화면으로 전환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(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다음장</a:t>
            </a:r>
            <a:r>
              <a:rPr lang="ko-KR" altLang="en-US" sz="1050" dirty="0" smtClean="0">
                <a:solidFill>
                  <a:srgbClr val="FF0000"/>
                </a:solidFill>
              </a:rPr>
              <a:t> 참조</a:t>
            </a:r>
            <a:r>
              <a:rPr lang="en-US" altLang="ko-KR" sz="1050" dirty="0" smtClean="0">
                <a:solidFill>
                  <a:srgbClr val="FF0000"/>
                </a:solidFill>
              </a:rPr>
              <a:t>)</a:t>
            </a:r>
            <a:r>
              <a:rPr lang="ko-KR" altLang="en-US" sz="1050" dirty="0" smtClean="0">
                <a:solidFill>
                  <a:srgbClr val="FF0000"/>
                </a:solidFill>
              </a:rPr>
              <a:t> 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6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63" y="2708856"/>
            <a:ext cx="7520001" cy="331243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2" y="395139"/>
            <a:ext cx="405239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로그인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GPKI </a:t>
            </a:r>
            <a:r>
              <a:rPr lang="ko-KR" altLang="en-US" sz="1400" b="1" dirty="0" smtClean="0"/>
              <a:t>인증서 등록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325885" y="1360513"/>
            <a:ext cx="8496000" cy="700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인증서 등록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버튼을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ID/PW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입력창으로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전환됨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ID/PW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후 확인 을 누르면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GPKI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인증서 등록 화면이 나타남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GPKI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입력 후 확인을 누르면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로그인이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수행됨과 동시에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GPKI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인증서가 사용자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정보에 등록되고 메인화면으로 전환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3.</a:t>
            </a:r>
            <a:r>
              <a:rPr lang="ko-KR" altLang="en-US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로그인 타입</a:t>
            </a:r>
            <a:r>
              <a:rPr lang="en-US" altLang="ko-KR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– GPKI(2)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 bwMode="auto">
          <a:xfrm>
            <a:off x="3188689" y="2334137"/>
            <a:ext cx="2463431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GPKI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인증서 등록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92493"/>
            <a:ext cx="2143146" cy="123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14257"/>
            <a:ext cx="1867746" cy="188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오른쪽 화살표 19"/>
          <p:cNvSpPr/>
          <p:nvPr/>
        </p:nvSpPr>
        <p:spPr bwMode="auto">
          <a:xfrm>
            <a:off x="5328084" y="4206345"/>
            <a:ext cx="324036" cy="170220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868144" y="4391676"/>
            <a:ext cx="1656184" cy="9836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4788024" y="5589240"/>
            <a:ext cx="1800200" cy="432048"/>
          </a:xfrm>
          <a:prstGeom prst="wedgeRectCallout">
            <a:avLst>
              <a:gd name="adj1" fmla="val -13664"/>
              <a:gd name="adj2" fmla="val -337180"/>
            </a:avLst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rgbClr val="FF0000"/>
                </a:solidFill>
              </a:rPr>
              <a:t>인증서등록</a:t>
            </a:r>
            <a:r>
              <a:rPr lang="ko-KR" altLang="en-US" sz="1050" dirty="0" smtClean="0">
                <a:solidFill>
                  <a:srgbClr val="FF0000"/>
                </a:solidFill>
              </a:rPr>
              <a:t> 화면은 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ID/PW </a:t>
            </a:r>
            <a:r>
              <a:rPr lang="ko-KR" altLang="en-US" sz="1050" dirty="0" smtClean="0">
                <a:solidFill>
                  <a:srgbClr val="FF0000"/>
                </a:solidFill>
              </a:rPr>
              <a:t>인증 후 전환</a:t>
            </a:r>
            <a:r>
              <a:rPr lang="en-US" altLang="ko-KR" sz="1050" dirty="0" smtClean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5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7" y="2606265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2" y="395139"/>
            <a:ext cx="4052391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로그인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비밀번호 변경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325885" y="1329100"/>
            <a:ext cx="8496000" cy="6910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지정된 날짜 이상 비밀번호 변경을 하지 않은 경우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ID/PW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수행 후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비밀변경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화면으로 변환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변경이 강제 변경으로 설정되면 반드시 비밀번호를 변경해야만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메인화면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전환이 가능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변경이 강제 변경이 아닐 경우에는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다음에 변경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과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‘2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주간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표시안함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기능을 제공하여 비밀번호를 변경하지 않아도 메인화면으로 전환됨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4.</a:t>
            </a:r>
            <a:r>
              <a:rPr lang="ko-KR" altLang="en-US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비밀번호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변경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변경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(1)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비밀번호 변경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90" y="4581128"/>
            <a:ext cx="2732045" cy="157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 bwMode="auto">
          <a:xfrm>
            <a:off x="6075536" y="5625055"/>
            <a:ext cx="390695" cy="10820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780928"/>
            <a:ext cx="2742111" cy="157879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 bwMode="auto">
          <a:xfrm>
            <a:off x="6727306" y="3802133"/>
            <a:ext cx="182262" cy="13092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506655" y="5625054"/>
            <a:ext cx="429765" cy="10820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67744" y="3429000"/>
            <a:ext cx="14401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977769"/>
                </a:solidFill>
              </a:rPr>
              <a:t>1) </a:t>
            </a:r>
            <a:r>
              <a:rPr lang="ko-KR" altLang="en-US" sz="1050" dirty="0" err="1" smtClean="0">
                <a:solidFill>
                  <a:srgbClr val="977769"/>
                </a:solidFill>
              </a:rPr>
              <a:t>강제변경</a:t>
            </a:r>
            <a:r>
              <a:rPr lang="ko-KR" altLang="en-US" sz="1050" dirty="0" smtClean="0">
                <a:solidFill>
                  <a:srgbClr val="977769"/>
                </a:solidFill>
              </a:rPr>
              <a:t> 일 경우 </a:t>
            </a:r>
            <a:endParaRPr lang="ko-KR" altLang="en-US" sz="1050" dirty="0">
              <a:solidFill>
                <a:srgbClr val="977769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67744" y="5157192"/>
            <a:ext cx="17281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977769"/>
                </a:solidFill>
              </a:rPr>
              <a:t>2</a:t>
            </a:r>
            <a:r>
              <a:rPr lang="en-US" altLang="ko-KR" sz="1050" dirty="0" smtClean="0">
                <a:solidFill>
                  <a:srgbClr val="977769"/>
                </a:solidFill>
              </a:rPr>
              <a:t>) </a:t>
            </a:r>
            <a:r>
              <a:rPr lang="ko-KR" altLang="en-US" sz="1050" dirty="0" err="1" smtClean="0">
                <a:solidFill>
                  <a:srgbClr val="977769"/>
                </a:solidFill>
              </a:rPr>
              <a:t>강제변경이</a:t>
            </a:r>
            <a:r>
              <a:rPr lang="ko-KR" altLang="en-US" sz="1050" dirty="0" smtClean="0">
                <a:solidFill>
                  <a:srgbClr val="977769"/>
                </a:solidFill>
              </a:rPr>
              <a:t> 아닐 경우  </a:t>
            </a:r>
            <a:endParaRPr lang="ko-KR" altLang="en-US" sz="1050" dirty="0">
              <a:solidFill>
                <a:srgbClr val="977769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4128628" y="3455739"/>
            <a:ext cx="371364" cy="18928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 bwMode="auto">
          <a:xfrm>
            <a:off x="4139952" y="5229200"/>
            <a:ext cx="371364" cy="18928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0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2" y="395139"/>
            <a:ext cx="4052391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로그인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초기 비밀번호 변경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325885" y="1360513"/>
            <a:ext cx="8496000" cy="62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사용자가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Agent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초기 비밀번호로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로그인을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수행하면 사용자 알림 메시지 팝업 후 비밀번호 변경 화면으로 전환됨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4.</a:t>
            </a:r>
            <a:r>
              <a:rPr lang="ko-KR" altLang="en-US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비밀번호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변경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초기비밀번호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초기 비밀번호로 로그인 수행 시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87" y="5229200"/>
            <a:ext cx="1979537" cy="107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88" y="3068960"/>
            <a:ext cx="3377506" cy="194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37" y="3476290"/>
            <a:ext cx="2232248" cy="1285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오른쪽 화살표 14"/>
          <p:cNvSpPr/>
          <p:nvPr/>
        </p:nvSpPr>
        <p:spPr bwMode="auto">
          <a:xfrm>
            <a:off x="4729028" y="3974185"/>
            <a:ext cx="409146" cy="193122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4283968" y="5373216"/>
            <a:ext cx="1800200" cy="919464"/>
          </a:xfrm>
          <a:prstGeom prst="wedgeRectCallout">
            <a:avLst>
              <a:gd name="adj1" fmla="val -14291"/>
              <a:gd name="adj2" fmla="val -185607"/>
            </a:avLst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rgbClr val="FF0000"/>
                </a:solidFill>
              </a:rPr>
              <a:t>초기비밀번호로 로그인 수행 시 오른쪽의 사용자 알림 메시지 팝업이 수행되고 확인버튼을 누르면 비밀번호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변경창으로</a:t>
            </a:r>
            <a:r>
              <a:rPr lang="ko-KR" altLang="en-US" sz="1050" dirty="0" smtClean="0">
                <a:solidFill>
                  <a:srgbClr val="FF0000"/>
                </a:solidFill>
              </a:rPr>
              <a:t> 전환</a:t>
            </a:r>
            <a:r>
              <a:rPr lang="en-US" altLang="ko-KR" sz="1050" dirty="0" smtClean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432919" y="5242293"/>
            <a:ext cx="1944216" cy="105038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 bwMode="auto">
          <a:xfrm>
            <a:off x="6118359" y="5684150"/>
            <a:ext cx="253841" cy="193122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21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Text Box 95"/>
          <p:cNvSpPr txBox="1">
            <a:spLocks noChangeArrowheads="1"/>
          </p:cNvSpPr>
          <p:nvPr/>
        </p:nvSpPr>
        <p:spPr bwMode="auto">
          <a:xfrm>
            <a:off x="1572317" y="1165195"/>
            <a:ext cx="3673770" cy="346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lvl="1" eaLnBrk="0" latinLnBrk="0" hangingPunct="0">
              <a:lnSpc>
                <a:spcPct val="20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1.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파일전송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lvl="1" eaLnBrk="0" latinLnBrk="0" hangingPunct="0">
              <a:lnSpc>
                <a:spcPct val="20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2.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파일추가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lvl="1" eaLnBrk="0" latinLnBrk="0" hangingPunct="0">
              <a:lnSpc>
                <a:spcPct val="20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3.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파일검사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lvl="1" eaLnBrk="0" latinLnBrk="0" hangingPunct="0">
              <a:lnSpc>
                <a:spcPct val="20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4.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파일송신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lvl="1" eaLnBrk="0" latinLnBrk="0" hangingPunct="0">
              <a:lnSpc>
                <a:spcPct val="20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5.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파일수신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lvl="1" eaLnBrk="0" latinLnBrk="0" hangingPunct="0">
              <a:lnSpc>
                <a:spcPct val="20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6.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파일변환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lvl="1" eaLnBrk="0" latinLnBrk="0" hangingPunct="0">
              <a:lnSpc>
                <a:spcPct val="20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7.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결재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/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사후결재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lvl="1" eaLnBrk="0" latinLnBrk="0" hangingPunct="0">
              <a:lnSpc>
                <a:spcPct val="20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8. 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결재자 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선택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98939" y="700089"/>
            <a:ext cx="7842738" cy="5824537"/>
            <a:chOff x="323850" y="700088"/>
            <a:chExt cx="8496300" cy="5824537"/>
          </a:xfrm>
        </p:grpSpPr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323850" y="957263"/>
              <a:ext cx="8496300" cy="5567362"/>
            </a:xfrm>
            <a:custGeom>
              <a:avLst/>
              <a:gdLst/>
              <a:ahLst/>
              <a:cxnLst>
                <a:cxn ang="0">
                  <a:pos x="3850" y="0"/>
                </a:cxn>
                <a:cxn ang="0">
                  <a:pos x="0" y="6"/>
                </a:cxn>
                <a:cxn ang="0">
                  <a:pos x="4" y="4330"/>
                </a:cxn>
                <a:cxn ang="0">
                  <a:pos x="100" y="4425"/>
                </a:cxn>
                <a:cxn ang="0">
                  <a:pos x="100" y="433"/>
                </a:cxn>
                <a:cxn ang="0">
                  <a:pos x="340" y="148"/>
                </a:cxn>
                <a:cxn ang="0">
                  <a:pos x="3844" y="156"/>
                </a:cxn>
                <a:cxn ang="0">
                  <a:pos x="3850" y="0"/>
                </a:cxn>
              </a:cxnLst>
              <a:rect l="0" t="0" r="r" b="b"/>
              <a:pathLst>
                <a:path w="3850" h="4425">
                  <a:moveTo>
                    <a:pt x="3850" y="0"/>
                  </a:moveTo>
                  <a:lnTo>
                    <a:pt x="0" y="6"/>
                  </a:lnTo>
                  <a:lnTo>
                    <a:pt x="4" y="4330"/>
                  </a:lnTo>
                  <a:lnTo>
                    <a:pt x="100" y="4425"/>
                  </a:lnTo>
                  <a:lnTo>
                    <a:pt x="100" y="433"/>
                  </a:lnTo>
                  <a:lnTo>
                    <a:pt x="340" y="148"/>
                  </a:lnTo>
                  <a:lnTo>
                    <a:pt x="3844" y="156"/>
                  </a:lnTo>
                  <a:lnTo>
                    <a:pt x="3850" y="0"/>
                  </a:lnTo>
                  <a:close/>
                </a:path>
              </a:pathLst>
            </a:custGeom>
            <a:gradFill rotWithShape="0">
              <a:gsLst>
                <a:gs pos="0">
                  <a:srgbClr val="DEEBF2"/>
                </a:gs>
                <a:gs pos="100000">
                  <a:srgbClr val="DEEBF2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338138" y="700088"/>
              <a:ext cx="815975" cy="763587"/>
              <a:chOff x="245" y="1132"/>
              <a:chExt cx="514" cy="481"/>
            </a:xfrm>
          </p:grpSpPr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5" y="1490"/>
                <a:ext cx="120" cy="123"/>
              </a:xfrm>
              <a:prstGeom prst="rect">
                <a:avLst/>
              </a:prstGeom>
              <a:solidFill>
                <a:srgbClr val="1C69A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" name="Freeform 26"/>
              <p:cNvSpPr>
                <a:spLocks/>
              </p:cNvSpPr>
              <p:nvPr/>
            </p:nvSpPr>
            <p:spPr bwMode="auto">
              <a:xfrm>
                <a:off x="362" y="1132"/>
                <a:ext cx="131" cy="480"/>
              </a:xfrm>
              <a:custGeom>
                <a:avLst/>
                <a:gdLst/>
                <a:ahLst/>
                <a:cxnLst>
                  <a:cxn ang="0">
                    <a:pos x="1" y="291"/>
                  </a:cxn>
                  <a:cxn ang="0">
                    <a:pos x="193" y="0"/>
                  </a:cxn>
                  <a:cxn ang="0">
                    <a:pos x="193" y="225"/>
                  </a:cxn>
                  <a:cxn ang="0">
                    <a:pos x="0" y="389"/>
                  </a:cxn>
                  <a:cxn ang="0">
                    <a:pos x="1" y="291"/>
                  </a:cxn>
                </a:cxnLst>
                <a:rect l="0" t="0" r="r" b="b"/>
                <a:pathLst>
                  <a:path w="193" h="389">
                    <a:moveTo>
                      <a:pt x="1" y="291"/>
                    </a:moveTo>
                    <a:lnTo>
                      <a:pt x="193" y="0"/>
                    </a:lnTo>
                    <a:lnTo>
                      <a:pt x="193" y="225"/>
                    </a:lnTo>
                    <a:lnTo>
                      <a:pt x="0" y="389"/>
                    </a:lnTo>
                    <a:lnTo>
                      <a:pt x="1" y="291"/>
                    </a:lnTo>
                    <a:close/>
                  </a:path>
                </a:pathLst>
              </a:custGeom>
              <a:solidFill>
                <a:srgbClr val="9BD9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Rectangle 27"/>
              <p:cNvSpPr>
                <a:spLocks noChangeArrowheads="1"/>
              </p:cNvSpPr>
              <p:nvPr/>
            </p:nvSpPr>
            <p:spPr bwMode="auto">
              <a:xfrm>
                <a:off x="492" y="1133"/>
                <a:ext cx="267" cy="275"/>
              </a:xfrm>
              <a:prstGeom prst="rect">
                <a:avLst/>
              </a:prstGeom>
              <a:solidFill>
                <a:srgbClr val="4EA1E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0" y="1"/>
            <a:ext cx="8440615" cy="625475"/>
            <a:chOff x="0" y="0"/>
            <a:chExt cx="9144000" cy="625475"/>
          </a:xfrm>
        </p:grpSpPr>
        <p:pic>
          <p:nvPicPr>
            <p:cNvPr id="13" name="Picture 11" descr="Untitled-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9144000" cy="625475"/>
            </a:xfrm>
            <a:prstGeom prst="rect">
              <a:avLst/>
            </a:prstGeom>
            <a:noFill/>
          </p:spPr>
        </p:pic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352171" y="214422"/>
              <a:ext cx="1421571" cy="371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lIns="62865" tIns="31433" rIns="0" bIns="31433" anchor="ctr">
              <a:spAutoFit/>
            </a:bodyPr>
            <a:lstStyle/>
            <a:p>
              <a:pPr algn="ctr" defTabSz="628650">
                <a:buFontTx/>
                <a:buNone/>
              </a:pPr>
              <a:r>
                <a:rPr lang="en-US" altLang="ko-KR" sz="2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II.</a:t>
              </a:r>
              <a:r>
                <a:rPr lang="ko-KR" altLang="en-US" sz="2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파일전송</a:t>
              </a:r>
            </a:p>
          </p:txBody>
        </p:sp>
      </p:grp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1628043" y="908050"/>
            <a:ext cx="8435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ko-KR" sz="1200" dirty="0">
                <a:solidFill>
                  <a:srgbClr val="00679A"/>
                </a:solidFill>
                <a:latin typeface="HY울릉도M" pitchFamily="18" charset="-127"/>
                <a:ea typeface="HY울릉도M" pitchFamily="18" charset="-127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97742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메인화면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1.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Agent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완료 후 메인화면으로 전환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고객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site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요구에 따라서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Toolbar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첫번째 칸에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고객사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CI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 들어가기도 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기본은 없음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메인화면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636912"/>
            <a:ext cx="5238474" cy="34029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2771801" y="2920573"/>
            <a:ext cx="360040" cy="36441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08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FileDialog</a:t>
            </a:r>
            <a:r>
              <a:rPr lang="ko-KR" altLang="en-US" sz="1400" b="1" dirty="0" smtClean="0"/>
              <a:t>에서 </a:t>
            </a:r>
            <a:r>
              <a:rPr lang="ko-KR" altLang="en-US" sz="1400" b="1" dirty="0" err="1" smtClean="0"/>
              <a:t>파일추가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2.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파일추가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송신하고 싶은 파일들을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FileDialog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열어서 추가하는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en-US" altLang="ko-KR" sz="1200" b="1" dirty="0" err="1" smtClean="0">
                <a:solidFill>
                  <a:schemeClr val="bg1"/>
                </a:solidFill>
                <a:latin typeface="+mn-ea"/>
              </a:rPr>
              <a:t>FileDialog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으로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파일추가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636912"/>
            <a:ext cx="5238474" cy="34029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666" y="3501008"/>
            <a:ext cx="4013039" cy="279668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6784839" y="4095545"/>
            <a:ext cx="667482" cy="19755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32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탐색기에서 </a:t>
            </a:r>
            <a:r>
              <a:rPr lang="en-US" altLang="ko-KR" sz="1400" b="1" dirty="0" err="1" smtClean="0"/>
              <a:t>Drag&amp;Drop</a:t>
            </a:r>
            <a:r>
              <a:rPr lang="ko-KR" altLang="en-US" sz="1400" b="1" dirty="0" smtClean="0"/>
              <a:t>으로 </a:t>
            </a:r>
            <a:r>
              <a:rPr lang="ko-KR" altLang="en-US" sz="1400" b="1" dirty="0" err="1" smtClean="0"/>
              <a:t>파일추가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2.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파일추가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송신하고 싶은 파일 및 폴더들을 탐색기에서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Drag&amp;Drop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으로 추가하는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탐색기에서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+mn-ea"/>
              </a:rPr>
              <a:t>Drag&amp;Drop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으로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파일추가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525" y="2689461"/>
            <a:ext cx="4948771" cy="33190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599" y="3212976"/>
            <a:ext cx="4293148" cy="31838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6062464" y="4581128"/>
            <a:ext cx="2541984" cy="1440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923928" y="4743313"/>
            <a:ext cx="602671" cy="12584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24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탐색기 </a:t>
            </a:r>
            <a:r>
              <a:rPr lang="ko-KR" altLang="en-US" sz="1400" b="1" dirty="0" err="1" smtClean="0"/>
              <a:t>우클릭으로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파일추가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2.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파일추가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송신하고 싶은 파일 및 폴더들을 탐색기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우클릭으로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추가하는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탐색기에서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우클릭으로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파일추가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636912"/>
            <a:ext cx="5238474" cy="34029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3177327"/>
            <a:ext cx="4104882" cy="30255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6660231" y="4743617"/>
            <a:ext cx="1350043" cy="12554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9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" y="127569"/>
            <a:ext cx="4427983" cy="403817"/>
          </a:xfrm>
          <a:prstGeom prst="rect">
            <a:avLst/>
          </a:prstGeom>
          <a:noFill/>
        </p:spPr>
        <p:txBody>
          <a:bodyPr wrap="square" lIns="79873" tIns="39936" rIns="79873" bIns="39936" rtlCol="0">
            <a:spAutoFit/>
          </a:bodyPr>
          <a:lstStyle/>
          <a:p>
            <a:pPr marL="94338"/>
            <a:r>
              <a:rPr lang="ko-KR" altLang="en-US" sz="2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개정이력</a:t>
            </a:r>
            <a:endParaRPr lang="en-US" altLang="ko-KR" sz="2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986" y="814405"/>
            <a:ext cx="4060014" cy="523787"/>
          </a:xfrm>
          <a:prstGeom prst="rect">
            <a:avLst/>
          </a:prstGeom>
          <a:noFill/>
        </p:spPr>
        <p:txBody>
          <a:bodyPr wrap="square" lIns="79873" tIns="39936" rIns="79873" bIns="39936" rtlCol="0">
            <a:spAutoFit/>
          </a:bodyPr>
          <a:lstStyle/>
          <a:p>
            <a:pPr marL="398463" lvl="1" indent="-398463" eaLnBrk="0" latinLnBrk="0" hangingPunct="0">
              <a:lnSpc>
                <a:spcPct val="250000"/>
              </a:lnSpc>
              <a:tabLst>
                <a:tab pos="443738" algn="l"/>
                <a:tab pos="5000373" algn="r"/>
              </a:tabLs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-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개정 이력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-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4610" y="1062720"/>
            <a:ext cx="41454" cy="471144"/>
          </a:xfrm>
          <a:prstGeom prst="rect">
            <a:avLst/>
          </a:prstGeom>
          <a:solidFill>
            <a:srgbClr val="3A47A1"/>
          </a:solidFill>
          <a:ln w="28575">
            <a:noFill/>
          </a:ln>
          <a:effectLst>
            <a:outerShdw dist="254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62892" numCol="1" spcCol="0" rtlCol="0" anchor="b" anchorCtr="0">
            <a:noAutofit/>
          </a:bodyPr>
          <a:lstStyle/>
          <a:p>
            <a:pPr algn="ctr"/>
            <a:endParaRPr lang="ko-KR" altLang="en-US" sz="1700" b="1" spc="-131">
              <a:solidFill>
                <a:srgbClr val="3A47A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4610" y="1568700"/>
            <a:ext cx="41454" cy="50330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62892" numCol="1" spcCol="0" rtlCol="0" anchor="b" anchorCtr="0">
            <a:noAutofit/>
          </a:bodyPr>
          <a:lstStyle/>
          <a:p>
            <a:pPr algn="ctr"/>
            <a:endParaRPr lang="ko-KR" altLang="en-US" sz="1700" b="1" spc="-131">
              <a:solidFill>
                <a:srgbClr val="3A47A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A1E2-ABB1-443E-838E-BEB1A40A6FDB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91381"/>
              </p:ext>
            </p:extLst>
          </p:nvPr>
        </p:nvGraphicFramePr>
        <p:xfrm>
          <a:off x="755576" y="1628800"/>
          <a:ext cx="8006998" cy="439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97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4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09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677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62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499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버전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작성일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변경사유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변경내용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작성자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991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3.0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2020.05.14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최초</a:t>
                      </a:r>
                      <a:r>
                        <a:rPr lang="ko-KR" altLang="en-US" sz="900" kern="100" dirty="0" smtClean="0">
                          <a:effectLst/>
                        </a:rPr>
                        <a:t>작성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최초작성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신제품연구</a:t>
                      </a:r>
                      <a:r>
                        <a:rPr lang="en-US" altLang="ko-KR" sz="10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0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팀 </a:t>
                      </a:r>
                      <a:endParaRPr lang="en-US" altLang="ko-KR" sz="10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965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421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965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965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965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965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965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965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965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5965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26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파일검사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진행화면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3.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파일검사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송신할 파일을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추가중일때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검사중인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항목들에 대한 정보를 표시하는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파일검사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진행화면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759" y="2606944"/>
            <a:ext cx="5341818" cy="34701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4149080"/>
            <a:ext cx="2664296" cy="80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파일검사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결과화면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3.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파일검사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파일검사에서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파일추가에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실패한 항목들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파일정보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목록과 실패 사유 정보를 함께 표현하는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파일검사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결과화면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758" y="2616333"/>
            <a:ext cx="5327365" cy="3460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54" y="4149080"/>
            <a:ext cx="2396761" cy="7200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031" y="2962753"/>
            <a:ext cx="4163368" cy="329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파일검사</a:t>
            </a:r>
            <a:r>
              <a:rPr lang="ko-KR" altLang="en-US" sz="1400" b="1" dirty="0"/>
              <a:t> 결과</a:t>
            </a:r>
            <a:r>
              <a:rPr lang="en-US" altLang="ko-KR" sz="1400" b="1" dirty="0"/>
              <a:t>, ZIP</a:t>
            </a:r>
            <a:r>
              <a:rPr lang="ko-KR" altLang="en-US" sz="1400" b="1" dirty="0"/>
              <a:t>내부</a:t>
            </a:r>
            <a:r>
              <a:rPr lang="en-US" altLang="ko-KR" sz="1400" b="1" dirty="0"/>
              <a:t>, </a:t>
            </a:r>
            <a:r>
              <a:rPr lang="ko-KR" altLang="en-US" sz="1400" b="1" dirty="0" err="1" smtClean="0"/>
              <a:t>간략보기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3.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파일검사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파일검사에서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ZIP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 내부에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파일추가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실패요인이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있는 경우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정보 목록과 실패 사유 정보를 간략히 혹은 상세히 표현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파일검사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결과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, ZIP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내부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간략보기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117" y="2615893"/>
            <a:ext cx="5328043" cy="3461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576" y="4149080"/>
            <a:ext cx="2396761" cy="7200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3501008"/>
            <a:ext cx="4196725" cy="194421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6914379" y="3645024"/>
            <a:ext cx="990250" cy="1440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7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파일검사</a:t>
            </a:r>
            <a:r>
              <a:rPr lang="ko-KR" altLang="en-US" sz="1400" b="1" dirty="0" smtClean="0"/>
              <a:t> 결과</a:t>
            </a:r>
            <a:r>
              <a:rPr lang="en-US" altLang="ko-KR" sz="1400" b="1" dirty="0" smtClean="0"/>
              <a:t>, ZIP</a:t>
            </a:r>
            <a:r>
              <a:rPr lang="ko-KR" altLang="en-US" sz="1400" b="1" dirty="0" smtClean="0"/>
              <a:t>내부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상세보기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3.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파일검사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파일검사에서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ZIP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 내부에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파일추가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실패요인이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있는 경우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정보 목록과 실패 사유 정보를 간략히 혹은 상세히 표현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파일검사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결과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, ZIP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내부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상세보기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72" y="2623584"/>
            <a:ext cx="5238474" cy="34534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576" y="4149080"/>
            <a:ext cx="2396761" cy="7200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525" y="3026534"/>
            <a:ext cx="3772063" cy="298413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6876256" y="3140968"/>
            <a:ext cx="864096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파일송신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4.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파일송신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추가된 파일들을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송신할때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표시하는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파일송신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화면 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636912"/>
            <a:ext cx="5238474" cy="34029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861048"/>
            <a:ext cx="3048546" cy="11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파일수신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5.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파일수신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송신한 파일이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반대망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Agent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자동으로 수신되는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파일 수신 화면 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636912"/>
            <a:ext cx="5238474" cy="34029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890" y="3861048"/>
            <a:ext cx="2967487" cy="113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9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파일변환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6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파일변환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송신할때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설정에 의해 파일을 특정 파일로 변환해서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보낼때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처리중임을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표현하는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파일변환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화면 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48" y="2663610"/>
            <a:ext cx="5238474" cy="34029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5550" y="3815738"/>
            <a:ext cx="2798084" cy="8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 bwMode="auto">
          <a:xfrm>
            <a:off x="2609598" y="3821102"/>
            <a:ext cx="2804036" cy="82496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49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결재 </a:t>
            </a:r>
            <a:r>
              <a:rPr lang="en-US" altLang="ko-KR" sz="1400" b="1" dirty="0" smtClean="0"/>
              <a:t>/ </a:t>
            </a:r>
            <a:r>
              <a:rPr lang="ko-KR" altLang="en-US" sz="1400" b="1" dirty="0" err="1" smtClean="0"/>
              <a:t>사후결재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7.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결재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/ 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사후결재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일반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사후결재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파일송수신후 결재를 받는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방식으로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승인받는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파일송신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결재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사후결재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선택 화면 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48" y="2663610"/>
            <a:ext cx="5238474" cy="34029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3491880" y="4149080"/>
            <a:ext cx="504056" cy="1440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8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결재자 선택 </a:t>
            </a: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8.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결재자 선택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결재자를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선택해서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파일전송을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요청할 수 있는데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결재자를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검색으로 찾는 방식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결재자 선택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검색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화면 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48" y="2663610"/>
            <a:ext cx="5238474" cy="340298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6516216" y="3429000"/>
            <a:ext cx="604898" cy="1440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825" y="3877680"/>
            <a:ext cx="3217367" cy="16030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3060326" y="3861048"/>
            <a:ext cx="3239866" cy="16196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 bwMode="auto">
          <a:xfrm rot="8193382">
            <a:off x="6274002" y="3676666"/>
            <a:ext cx="566704" cy="378564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3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결재자 선택 </a:t>
            </a:r>
            <a:r>
              <a:rPr lang="en-US" altLang="ko-KR" sz="1400" b="1" dirty="0" smtClean="0"/>
              <a:t>– Tree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8.</a:t>
            </a:r>
            <a:r>
              <a:rPr lang="ko-KR" altLang="en-US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결재자 선택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결재자를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선택해서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파일전송을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요청할 수 있는데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결재자를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조직도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Tree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찾아 선택하는 방식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결재자 선택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(Tree)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화면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48" y="2663610"/>
            <a:ext cx="5238474" cy="340298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6516216" y="3429000"/>
            <a:ext cx="604898" cy="1440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120" y="3861048"/>
            <a:ext cx="3753249" cy="18994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1997825" y="3872496"/>
            <a:ext cx="3761544" cy="18880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 bwMode="auto">
          <a:xfrm rot="8193382">
            <a:off x="5896978" y="3643999"/>
            <a:ext cx="566704" cy="378564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8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" y="127569"/>
            <a:ext cx="4427983" cy="403817"/>
          </a:xfrm>
          <a:prstGeom prst="rect">
            <a:avLst/>
          </a:prstGeom>
          <a:noFill/>
        </p:spPr>
        <p:txBody>
          <a:bodyPr wrap="square" lIns="79873" tIns="39936" rIns="79873" bIns="39936" rtlCol="0">
            <a:spAutoFit/>
          </a:bodyPr>
          <a:lstStyle/>
          <a:p>
            <a:pPr marL="94338"/>
            <a:r>
              <a:rPr lang="en-US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of </a:t>
            </a:r>
            <a:r>
              <a:rPr lang="en-US" altLang="ko-KR" sz="2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en-US" altLang="ko-KR" sz="2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8050" y="826029"/>
            <a:ext cx="4060014" cy="4327969"/>
          </a:xfrm>
          <a:prstGeom prst="rect">
            <a:avLst/>
          </a:prstGeom>
          <a:noFill/>
        </p:spPr>
        <p:txBody>
          <a:bodyPr wrap="square" lIns="79873" tIns="39936" rIns="79873" bIns="39936" rtlCol="0">
            <a:spAutoFit/>
          </a:bodyPr>
          <a:lstStyle/>
          <a:p>
            <a:pPr marL="398463" lvl="1" indent="-398463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Ⅰ.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로그인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로드밸런싱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err="1" smtClean="0">
                <a:latin typeface="맑은 고딕" panose="020B0503020000020004" pitchFamily="50" charset="-127"/>
                <a:cs typeface="Times New Roman" pitchFamily="18" charset="0"/>
              </a:rPr>
              <a:t>메인화면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로그인 타입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비밀번호변경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398463" lvl="1" indent="-398463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Ⅱ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.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파일전송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파일전송</a:t>
            </a: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파일추가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파일검사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파일송신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파일수신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파일변환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결재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/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사후결재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결재자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선택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4610" y="1062720"/>
            <a:ext cx="41454" cy="471144"/>
          </a:xfrm>
          <a:prstGeom prst="rect">
            <a:avLst/>
          </a:prstGeom>
          <a:solidFill>
            <a:srgbClr val="3A47A1"/>
          </a:solidFill>
          <a:ln w="28575">
            <a:noFill/>
          </a:ln>
          <a:effectLst>
            <a:outerShdw dist="254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62892" numCol="1" spcCol="0" rtlCol="0" anchor="b" anchorCtr="0">
            <a:noAutofit/>
          </a:bodyPr>
          <a:lstStyle/>
          <a:p>
            <a:pPr algn="ctr"/>
            <a:endParaRPr lang="ko-KR" altLang="en-US" sz="1700" b="1" spc="-131">
              <a:solidFill>
                <a:srgbClr val="3A47A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4610" y="1568700"/>
            <a:ext cx="41454" cy="50330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62892" numCol="1" spcCol="0" rtlCol="0" anchor="b" anchorCtr="0">
            <a:noAutofit/>
          </a:bodyPr>
          <a:lstStyle/>
          <a:p>
            <a:pPr algn="ctr"/>
            <a:endParaRPr lang="ko-KR" altLang="en-US" sz="1700" b="1" spc="-131">
              <a:solidFill>
                <a:srgbClr val="3A47A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14590" y="826029"/>
            <a:ext cx="4377890" cy="2111977"/>
          </a:xfrm>
          <a:prstGeom prst="rect">
            <a:avLst/>
          </a:prstGeom>
          <a:noFill/>
        </p:spPr>
        <p:txBody>
          <a:bodyPr wrap="square" lIns="79873" tIns="39936" rIns="79873" bIns="39936" rtlCol="0">
            <a:spAutoFit/>
          </a:bodyPr>
          <a:lstStyle/>
          <a:p>
            <a:pPr marL="398463" lvl="1" indent="-398463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Ⅲ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.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전송관리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1.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수동다운로드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2.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다운로드 횟수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398463" lvl="1" indent="-398463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IV.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결재관리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27964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결재관리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27964" lvl="1" indent="-228600" eaLnBrk="0" latinLnBrk="0" hangingPunct="0">
              <a:lnSpc>
                <a:spcPct val="1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파일미리보기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A1E2-ABB1-443E-838E-BEB1A40A6FDB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18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파일전송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결재자 선택 </a:t>
            </a:r>
            <a:r>
              <a:rPr lang="en-US" altLang="ko-KR" sz="1400" b="1" dirty="0" smtClean="0"/>
              <a:t>– Tree/</a:t>
            </a:r>
            <a:r>
              <a:rPr lang="ko-KR" altLang="en-US" sz="1400" b="1" dirty="0" smtClean="0"/>
              <a:t>검색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8.</a:t>
            </a:r>
            <a:r>
              <a:rPr lang="ko-KR" altLang="en-US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결재자 선택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결재자를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선택해서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파일전송을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요청할 수 있는데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결재자를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검색으로 찾는 방식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결재자 선택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Tree/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검색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화면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48" y="2663610"/>
            <a:ext cx="5238474" cy="340298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6516216" y="3429000"/>
            <a:ext cx="604898" cy="1440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오른쪽 화살표 10"/>
          <p:cNvSpPr/>
          <p:nvPr/>
        </p:nvSpPr>
        <p:spPr bwMode="auto">
          <a:xfrm rot="8193382">
            <a:off x="6274002" y="3676666"/>
            <a:ext cx="566704" cy="378564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646" y="4054371"/>
            <a:ext cx="3878546" cy="19642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2407474" y="4054371"/>
            <a:ext cx="3892718" cy="19642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9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Text Box 95"/>
          <p:cNvSpPr txBox="1">
            <a:spLocks noChangeArrowheads="1"/>
          </p:cNvSpPr>
          <p:nvPr/>
        </p:nvSpPr>
        <p:spPr bwMode="auto">
          <a:xfrm>
            <a:off x="1572317" y="1165195"/>
            <a:ext cx="3673770" cy="346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99364" lvl="1" eaLnBrk="0" latinLnBrk="0" hangingPunct="0">
              <a:lnSpc>
                <a:spcPct val="25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1.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전송관리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399364" lvl="1" eaLnBrk="0" latinLnBrk="0" hangingPunct="0">
              <a:lnSpc>
                <a:spcPct val="25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2.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수동다운로드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399364" lvl="1" eaLnBrk="0" latinLnBrk="0" hangingPunct="0">
              <a:lnSpc>
                <a:spcPct val="25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3.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다운로드 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횟수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98939" y="700089"/>
            <a:ext cx="7842738" cy="5824537"/>
            <a:chOff x="323850" y="700088"/>
            <a:chExt cx="8496300" cy="5824537"/>
          </a:xfrm>
        </p:grpSpPr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323850" y="957263"/>
              <a:ext cx="8496300" cy="5567362"/>
            </a:xfrm>
            <a:custGeom>
              <a:avLst/>
              <a:gdLst/>
              <a:ahLst/>
              <a:cxnLst>
                <a:cxn ang="0">
                  <a:pos x="3850" y="0"/>
                </a:cxn>
                <a:cxn ang="0">
                  <a:pos x="0" y="6"/>
                </a:cxn>
                <a:cxn ang="0">
                  <a:pos x="4" y="4330"/>
                </a:cxn>
                <a:cxn ang="0">
                  <a:pos x="100" y="4425"/>
                </a:cxn>
                <a:cxn ang="0">
                  <a:pos x="100" y="433"/>
                </a:cxn>
                <a:cxn ang="0">
                  <a:pos x="340" y="148"/>
                </a:cxn>
                <a:cxn ang="0">
                  <a:pos x="3844" y="156"/>
                </a:cxn>
                <a:cxn ang="0">
                  <a:pos x="3850" y="0"/>
                </a:cxn>
              </a:cxnLst>
              <a:rect l="0" t="0" r="r" b="b"/>
              <a:pathLst>
                <a:path w="3850" h="4425">
                  <a:moveTo>
                    <a:pt x="3850" y="0"/>
                  </a:moveTo>
                  <a:lnTo>
                    <a:pt x="0" y="6"/>
                  </a:lnTo>
                  <a:lnTo>
                    <a:pt x="4" y="4330"/>
                  </a:lnTo>
                  <a:lnTo>
                    <a:pt x="100" y="4425"/>
                  </a:lnTo>
                  <a:lnTo>
                    <a:pt x="100" y="433"/>
                  </a:lnTo>
                  <a:lnTo>
                    <a:pt x="340" y="148"/>
                  </a:lnTo>
                  <a:lnTo>
                    <a:pt x="3844" y="156"/>
                  </a:lnTo>
                  <a:lnTo>
                    <a:pt x="3850" y="0"/>
                  </a:lnTo>
                  <a:close/>
                </a:path>
              </a:pathLst>
            </a:custGeom>
            <a:gradFill rotWithShape="0">
              <a:gsLst>
                <a:gs pos="0">
                  <a:srgbClr val="DEEBF2"/>
                </a:gs>
                <a:gs pos="100000">
                  <a:srgbClr val="DEEBF2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338138" y="700088"/>
              <a:ext cx="815975" cy="763587"/>
              <a:chOff x="245" y="1132"/>
              <a:chExt cx="514" cy="481"/>
            </a:xfrm>
          </p:grpSpPr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5" y="1490"/>
                <a:ext cx="120" cy="123"/>
              </a:xfrm>
              <a:prstGeom prst="rect">
                <a:avLst/>
              </a:prstGeom>
              <a:solidFill>
                <a:srgbClr val="1C69A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" name="Freeform 26"/>
              <p:cNvSpPr>
                <a:spLocks/>
              </p:cNvSpPr>
              <p:nvPr/>
            </p:nvSpPr>
            <p:spPr bwMode="auto">
              <a:xfrm>
                <a:off x="362" y="1132"/>
                <a:ext cx="131" cy="480"/>
              </a:xfrm>
              <a:custGeom>
                <a:avLst/>
                <a:gdLst/>
                <a:ahLst/>
                <a:cxnLst>
                  <a:cxn ang="0">
                    <a:pos x="1" y="291"/>
                  </a:cxn>
                  <a:cxn ang="0">
                    <a:pos x="193" y="0"/>
                  </a:cxn>
                  <a:cxn ang="0">
                    <a:pos x="193" y="225"/>
                  </a:cxn>
                  <a:cxn ang="0">
                    <a:pos x="0" y="389"/>
                  </a:cxn>
                  <a:cxn ang="0">
                    <a:pos x="1" y="291"/>
                  </a:cxn>
                </a:cxnLst>
                <a:rect l="0" t="0" r="r" b="b"/>
                <a:pathLst>
                  <a:path w="193" h="389">
                    <a:moveTo>
                      <a:pt x="1" y="291"/>
                    </a:moveTo>
                    <a:lnTo>
                      <a:pt x="193" y="0"/>
                    </a:lnTo>
                    <a:lnTo>
                      <a:pt x="193" y="225"/>
                    </a:lnTo>
                    <a:lnTo>
                      <a:pt x="0" y="389"/>
                    </a:lnTo>
                    <a:lnTo>
                      <a:pt x="1" y="291"/>
                    </a:lnTo>
                    <a:close/>
                  </a:path>
                </a:pathLst>
              </a:custGeom>
              <a:solidFill>
                <a:srgbClr val="9BD9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Rectangle 27"/>
              <p:cNvSpPr>
                <a:spLocks noChangeArrowheads="1"/>
              </p:cNvSpPr>
              <p:nvPr/>
            </p:nvSpPr>
            <p:spPr bwMode="auto">
              <a:xfrm>
                <a:off x="492" y="1133"/>
                <a:ext cx="267" cy="275"/>
              </a:xfrm>
              <a:prstGeom prst="rect">
                <a:avLst/>
              </a:prstGeom>
              <a:solidFill>
                <a:srgbClr val="4EA1E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0" y="1"/>
            <a:ext cx="8440615" cy="625475"/>
            <a:chOff x="0" y="0"/>
            <a:chExt cx="9144000" cy="625475"/>
          </a:xfrm>
        </p:grpSpPr>
        <p:pic>
          <p:nvPicPr>
            <p:cNvPr id="13" name="Picture 11" descr="Untitled-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9144000" cy="625475"/>
            </a:xfrm>
            <a:prstGeom prst="rect">
              <a:avLst/>
            </a:prstGeom>
            <a:noFill/>
          </p:spPr>
        </p:pic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340015" y="214422"/>
              <a:ext cx="1445883" cy="371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lIns="62865" tIns="31433" rIns="0" bIns="31433" anchor="ctr">
              <a:spAutoFit/>
            </a:bodyPr>
            <a:lstStyle/>
            <a:p>
              <a:pPr algn="ctr" defTabSz="628650">
                <a:buFontTx/>
                <a:buNone/>
              </a:pPr>
              <a:r>
                <a:rPr lang="en-US" altLang="ko-KR" sz="2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III.</a:t>
              </a:r>
              <a:r>
                <a:rPr lang="ko-KR" altLang="en-US" sz="2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전송관리</a:t>
              </a:r>
            </a:p>
          </p:txBody>
        </p:sp>
      </p:grp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1628043" y="908050"/>
            <a:ext cx="8435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ko-KR" sz="1200" dirty="0">
                <a:solidFill>
                  <a:srgbClr val="00679A"/>
                </a:solidFill>
                <a:latin typeface="HY울릉도M" pitchFamily="18" charset="-127"/>
                <a:ea typeface="HY울릉도M" pitchFamily="18" charset="-127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8516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III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.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전송관리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메인화면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1.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전송관리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조회를 통해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전송요청한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사항들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List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볼 수 있고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기본적으로 상세보기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전송취소가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가능함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메인화면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771801" y="2920573"/>
            <a:ext cx="360040" cy="36441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232" y="2618142"/>
            <a:ext cx="5157348" cy="34589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6588224" y="3561968"/>
            <a:ext cx="513008" cy="15506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796136" y="3692644"/>
            <a:ext cx="648072" cy="1684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66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III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.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전송관리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상세보기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1.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전송관리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선택한 항목에 대한 상세한 정보를 보여주는 대화상자를 열고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취소가능한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항목에 대해서는 취소버튼을 제공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상세보기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771801" y="2920573"/>
            <a:ext cx="360040" cy="36441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232" y="2618142"/>
            <a:ext cx="5157348" cy="3458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857" y="3996718"/>
            <a:ext cx="3641601" cy="23827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6404807" y="3717032"/>
            <a:ext cx="696425" cy="13989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 bwMode="auto">
          <a:xfrm rot="8531795">
            <a:off x="6056642" y="3804063"/>
            <a:ext cx="346810" cy="1057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124857" y="4004986"/>
            <a:ext cx="3641601" cy="235992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16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III.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전송관리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수동다운로드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2.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수동다운로드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수신하고자 하는 항목을 선택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원하는 시기에 다운로드 하는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송신한 항목 전체를 한번에 받음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수동다운로드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71" y="2602902"/>
            <a:ext cx="5180071" cy="347416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5099710" y="3721152"/>
            <a:ext cx="696425" cy="13989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 rot="8531795">
            <a:off x="4784033" y="3959688"/>
            <a:ext cx="346810" cy="1057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160611"/>
            <a:ext cx="2967487" cy="113533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 bwMode="auto">
          <a:xfrm>
            <a:off x="2612916" y="4169384"/>
            <a:ext cx="2982355" cy="112656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7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III.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전송관리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다운로드 횟수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3.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다운로드 횟수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설정한 횟수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만기일 안에서 여러 번 다운로드를 제공하는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전송관리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화면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다운로드 횟수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91" y="2621290"/>
            <a:ext cx="4947765" cy="34651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4868074" y="3728772"/>
            <a:ext cx="696425" cy="13989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 bwMode="auto">
          <a:xfrm rot="8531795">
            <a:off x="4552397" y="3967308"/>
            <a:ext cx="346810" cy="1057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148" y="4168231"/>
            <a:ext cx="2967487" cy="113533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2381280" y="4177004"/>
            <a:ext cx="2982355" cy="112656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Text Box 95"/>
          <p:cNvSpPr txBox="1">
            <a:spLocks noChangeArrowheads="1"/>
          </p:cNvSpPr>
          <p:nvPr/>
        </p:nvSpPr>
        <p:spPr bwMode="auto">
          <a:xfrm>
            <a:off x="1572317" y="1165195"/>
            <a:ext cx="3673770" cy="346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99364" lvl="1" eaLnBrk="0" latinLnBrk="0" hangingPunct="0">
              <a:lnSpc>
                <a:spcPct val="25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1.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결재관리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399364" lvl="1" eaLnBrk="0" latinLnBrk="0" hangingPunct="0">
              <a:lnSpc>
                <a:spcPct val="250000"/>
              </a:lnSpc>
              <a:tabLst>
                <a:tab pos="443738" algn="l"/>
                <a:tab pos="5000373" algn="r"/>
              </a:tabLs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2. 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파일미리보기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228600" indent="-228600" algn="l" defTabSz="190500">
              <a:lnSpc>
                <a:spcPct val="180000"/>
              </a:lnSpc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14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98939" y="700089"/>
            <a:ext cx="7842738" cy="5824537"/>
            <a:chOff x="323850" y="700088"/>
            <a:chExt cx="8496300" cy="5824537"/>
          </a:xfrm>
        </p:grpSpPr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323850" y="957263"/>
              <a:ext cx="8496300" cy="5567362"/>
            </a:xfrm>
            <a:custGeom>
              <a:avLst/>
              <a:gdLst/>
              <a:ahLst/>
              <a:cxnLst>
                <a:cxn ang="0">
                  <a:pos x="3850" y="0"/>
                </a:cxn>
                <a:cxn ang="0">
                  <a:pos x="0" y="6"/>
                </a:cxn>
                <a:cxn ang="0">
                  <a:pos x="4" y="4330"/>
                </a:cxn>
                <a:cxn ang="0">
                  <a:pos x="100" y="4425"/>
                </a:cxn>
                <a:cxn ang="0">
                  <a:pos x="100" y="433"/>
                </a:cxn>
                <a:cxn ang="0">
                  <a:pos x="340" y="148"/>
                </a:cxn>
                <a:cxn ang="0">
                  <a:pos x="3844" y="156"/>
                </a:cxn>
                <a:cxn ang="0">
                  <a:pos x="3850" y="0"/>
                </a:cxn>
              </a:cxnLst>
              <a:rect l="0" t="0" r="r" b="b"/>
              <a:pathLst>
                <a:path w="3850" h="4425">
                  <a:moveTo>
                    <a:pt x="3850" y="0"/>
                  </a:moveTo>
                  <a:lnTo>
                    <a:pt x="0" y="6"/>
                  </a:lnTo>
                  <a:lnTo>
                    <a:pt x="4" y="4330"/>
                  </a:lnTo>
                  <a:lnTo>
                    <a:pt x="100" y="4425"/>
                  </a:lnTo>
                  <a:lnTo>
                    <a:pt x="100" y="433"/>
                  </a:lnTo>
                  <a:lnTo>
                    <a:pt x="340" y="148"/>
                  </a:lnTo>
                  <a:lnTo>
                    <a:pt x="3844" y="156"/>
                  </a:lnTo>
                  <a:lnTo>
                    <a:pt x="3850" y="0"/>
                  </a:lnTo>
                  <a:close/>
                </a:path>
              </a:pathLst>
            </a:custGeom>
            <a:gradFill rotWithShape="0">
              <a:gsLst>
                <a:gs pos="0">
                  <a:srgbClr val="DEEBF2"/>
                </a:gs>
                <a:gs pos="100000">
                  <a:srgbClr val="DEEBF2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338138" y="700088"/>
              <a:ext cx="815975" cy="763587"/>
              <a:chOff x="245" y="1132"/>
              <a:chExt cx="514" cy="481"/>
            </a:xfrm>
          </p:grpSpPr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5" y="1490"/>
                <a:ext cx="120" cy="123"/>
              </a:xfrm>
              <a:prstGeom prst="rect">
                <a:avLst/>
              </a:prstGeom>
              <a:solidFill>
                <a:srgbClr val="1C69A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" name="Freeform 26"/>
              <p:cNvSpPr>
                <a:spLocks/>
              </p:cNvSpPr>
              <p:nvPr/>
            </p:nvSpPr>
            <p:spPr bwMode="auto">
              <a:xfrm>
                <a:off x="362" y="1132"/>
                <a:ext cx="131" cy="480"/>
              </a:xfrm>
              <a:custGeom>
                <a:avLst/>
                <a:gdLst/>
                <a:ahLst/>
                <a:cxnLst>
                  <a:cxn ang="0">
                    <a:pos x="1" y="291"/>
                  </a:cxn>
                  <a:cxn ang="0">
                    <a:pos x="193" y="0"/>
                  </a:cxn>
                  <a:cxn ang="0">
                    <a:pos x="193" y="225"/>
                  </a:cxn>
                  <a:cxn ang="0">
                    <a:pos x="0" y="389"/>
                  </a:cxn>
                  <a:cxn ang="0">
                    <a:pos x="1" y="291"/>
                  </a:cxn>
                </a:cxnLst>
                <a:rect l="0" t="0" r="r" b="b"/>
                <a:pathLst>
                  <a:path w="193" h="389">
                    <a:moveTo>
                      <a:pt x="1" y="291"/>
                    </a:moveTo>
                    <a:lnTo>
                      <a:pt x="193" y="0"/>
                    </a:lnTo>
                    <a:lnTo>
                      <a:pt x="193" y="225"/>
                    </a:lnTo>
                    <a:lnTo>
                      <a:pt x="0" y="389"/>
                    </a:lnTo>
                    <a:lnTo>
                      <a:pt x="1" y="291"/>
                    </a:lnTo>
                    <a:close/>
                  </a:path>
                </a:pathLst>
              </a:custGeom>
              <a:solidFill>
                <a:srgbClr val="9BD9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Rectangle 27"/>
              <p:cNvSpPr>
                <a:spLocks noChangeArrowheads="1"/>
              </p:cNvSpPr>
              <p:nvPr/>
            </p:nvSpPr>
            <p:spPr bwMode="auto">
              <a:xfrm>
                <a:off x="492" y="1133"/>
                <a:ext cx="267" cy="275"/>
              </a:xfrm>
              <a:prstGeom prst="rect">
                <a:avLst/>
              </a:prstGeom>
              <a:solidFill>
                <a:srgbClr val="4EA1E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0" y="1"/>
            <a:ext cx="8440615" cy="625475"/>
            <a:chOff x="0" y="0"/>
            <a:chExt cx="9144000" cy="625475"/>
          </a:xfrm>
        </p:grpSpPr>
        <p:pic>
          <p:nvPicPr>
            <p:cNvPr id="13" name="Picture 11" descr="Untitled-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9144000" cy="625475"/>
            </a:xfrm>
            <a:prstGeom prst="rect">
              <a:avLst/>
            </a:prstGeom>
            <a:noFill/>
          </p:spPr>
        </p:pic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286593" y="214422"/>
              <a:ext cx="1480614" cy="371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lIns="62865" tIns="31433" rIns="0" bIns="31433" anchor="ctr">
              <a:spAutoFit/>
            </a:bodyPr>
            <a:lstStyle/>
            <a:p>
              <a:pPr algn="ctr" defTabSz="628650">
                <a:buFontTx/>
                <a:buNone/>
              </a:pPr>
              <a:r>
                <a:rPr lang="en-US" altLang="ko-KR" sz="2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IV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.</a:t>
              </a:r>
              <a:r>
                <a:rPr lang="ko-KR" altLang="en-US" sz="2000" dirty="0" err="1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결재관리</a:t>
              </a:r>
              <a:endPara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1628043" y="908050"/>
            <a:ext cx="8435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ko-KR" sz="1200" dirty="0">
                <a:solidFill>
                  <a:srgbClr val="00679A"/>
                </a:solidFill>
                <a:latin typeface="HY울릉도M" pitchFamily="18" charset="-127"/>
                <a:ea typeface="HY울릉도M" pitchFamily="18" charset="-127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013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IV.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결재관리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메인 화면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1.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결재관리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조회를 통해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</a:rPr>
              <a:t>결재요청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/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진행한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사항들 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List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를 볼 수 있고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기본적으로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승인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반려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</a:rPr>
              <a:t>상세보기가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가능함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메인 화면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04" y="2614837"/>
            <a:ext cx="5645822" cy="34622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584" y="4201732"/>
            <a:ext cx="1187783" cy="8490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483" y="2947592"/>
            <a:ext cx="1184739" cy="8468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334" y="5106834"/>
            <a:ext cx="2893926" cy="94017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868144" y="3769465"/>
            <a:ext cx="1008112" cy="16359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 bwMode="auto">
          <a:xfrm rot="1832628">
            <a:off x="6953689" y="4050946"/>
            <a:ext cx="566704" cy="37630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 bwMode="auto">
          <a:xfrm rot="20124172">
            <a:off x="6978519" y="3315550"/>
            <a:ext cx="566704" cy="37630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 rot="6627652">
            <a:off x="7433934" y="5031133"/>
            <a:ext cx="566704" cy="37630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79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IV.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결재관리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상세보기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1.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결재관리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선택한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항목에 대한 상세한 정보를 보여주는 대화상자를 열고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승인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반려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파일미리보기가 가능한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항목에 대해서는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버튼을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제공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상세보기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04" y="2614837"/>
            <a:ext cx="5645822" cy="346222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6893447" y="3744740"/>
            <a:ext cx="685907" cy="16359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오른쪽 화살표 10"/>
          <p:cNvSpPr/>
          <p:nvPr/>
        </p:nvSpPr>
        <p:spPr bwMode="auto">
          <a:xfrm rot="8193382">
            <a:off x="6498051" y="4023923"/>
            <a:ext cx="566704" cy="376305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336" y="3776462"/>
            <a:ext cx="3358486" cy="216141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3043731" y="3756743"/>
            <a:ext cx="3384091" cy="218113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186807" y="5733255"/>
            <a:ext cx="745233" cy="20462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682589" y="4630926"/>
            <a:ext cx="745233" cy="20462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15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IV.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결재관리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파일미리보기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2.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파일미리보기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상세보기에서 결재할 항목이 어떤 파일에 대한 것인지 파일미리보기로 확인가능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파일을 열수 있을 때까지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동작이 진행중임을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Waiting Dialog UI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사용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파일미리보기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04" y="2614837"/>
            <a:ext cx="5645822" cy="34622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880686"/>
            <a:ext cx="4500935" cy="29264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5580112" y="4061775"/>
            <a:ext cx="864096" cy="15931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102893" y="4184594"/>
            <a:ext cx="432048" cy="32452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29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" y="127569"/>
            <a:ext cx="4427983" cy="403817"/>
          </a:xfrm>
          <a:prstGeom prst="rect">
            <a:avLst/>
          </a:prstGeom>
          <a:noFill/>
        </p:spPr>
        <p:txBody>
          <a:bodyPr wrap="square" lIns="79873" tIns="39936" rIns="79873" bIns="39936" rtlCol="0">
            <a:spAutoFit/>
          </a:bodyPr>
          <a:lstStyle/>
          <a:p>
            <a:pPr marL="94338"/>
            <a:r>
              <a:rPr lang="en-US" altLang="ko-KR" sz="2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of </a:t>
            </a:r>
            <a:r>
              <a:rPr lang="en-US" altLang="ko-KR" sz="2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en-US" altLang="ko-KR" sz="2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4610" y="1062720"/>
            <a:ext cx="41454" cy="471144"/>
          </a:xfrm>
          <a:prstGeom prst="rect">
            <a:avLst/>
          </a:prstGeom>
          <a:solidFill>
            <a:srgbClr val="3A47A1"/>
          </a:solidFill>
          <a:ln w="28575">
            <a:noFill/>
          </a:ln>
          <a:effectLst>
            <a:outerShdw dist="254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62892" numCol="1" spcCol="0" rtlCol="0" anchor="b" anchorCtr="0">
            <a:noAutofit/>
          </a:bodyPr>
          <a:lstStyle/>
          <a:p>
            <a:pPr algn="ctr"/>
            <a:endParaRPr lang="ko-KR" altLang="en-US" sz="1700" b="1" spc="-131">
              <a:solidFill>
                <a:srgbClr val="3A47A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4610" y="1568700"/>
            <a:ext cx="41454" cy="50330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62892" numCol="1" spcCol="0" rtlCol="0" anchor="b" anchorCtr="0">
            <a:noAutofit/>
          </a:bodyPr>
          <a:lstStyle/>
          <a:p>
            <a:pPr algn="ctr"/>
            <a:endParaRPr lang="ko-KR" altLang="en-US" sz="1700" b="1" spc="-131">
              <a:solidFill>
                <a:srgbClr val="3A47A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7A1E2-ABB1-443E-838E-BEB1A40A6FD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9632" y="620688"/>
            <a:ext cx="4377890" cy="3496972"/>
          </a:xfrm>
          <a:prstGeom prst="rect">
            <a:avLst/>
          </a:prstGeom>
          <a:noFill/>
        </p:spPr>
        <p:txBody>
          <a:bodyPr wrap="square" lIns="79873" tIns="39936" rIns="79873" bIns="39936" rtlCol="0">
            <a:spAutoFit/>
          </a:bodyPr>
          <a:lstStyle/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endParaRPr lang="en-US" altLang="ko-KR" sz="1200" dirty="0" smtClean="0">
              <a:latin typeface="맑은 고딕" panose="020B0503020000020004" pitchFamily="50" charset="-127"/>
              <a:cs typeface="Times New Roman" pitchFamily="18" charset="0"/>
            </a:endParaRPr>
          </a:p>
          <a:p>
            <a:pPr marL="398463" lvl="1" indent="-398463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400" b="1" dirty="0" smtClean="0">
                <a:latin typeface="맑은 고딕" panose="020B0503020000020004" pitchFamily="50" charset="-127"/>
                <a:cs typeface="Times New Roman" pitchFamily="18" charset="0"/>
              </a:rPr>
              <a:t>V. </a:t>
            </a:r>
            <a:r>
              <a:rPr lang="ko-KR" altLang="en-US" sz="1400" b="1" smtClean="0">
                <a:latin typeface="+mj-lt"/>
                <a:cs typeface="Times New Roman" pitchFamily="18" charset="0"/>
              </a:rPr>
              <a:t>클립보드</a:t>
            </a:r>
            <a:endParaRPr lang="en-US" altLang="ko-KR" sz="1400" b="1" dirty="0">
              <a:latin typeface="+mj-lt"/>
              <a:cs typeface="Times New Roman" pitchFamily="18" charset="0"/>
            </a:endParaRP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200" dirty="0" smtClean="0">
                <a:latin typeface="맑은 고딕" panose="020B0503020000020004" pitchFamily="50" charset="-127"/>
                <a:cs typeface="Times New Roman" pitchFamily="18" charset="0"/>
              </a:rPr>
              <a:t>1. </a:t>
            </a:r>
            <a:r>
              <a:rPr lang="ko-KR" altLang="en-US" sz="1200" smtClean="0">
                <a:latin typeface="맑은 고딕" panose="020B0503020000020004" pitchFamily="50" charset="-127"/>
                <a:cs typeface="Times New Roman" pitchFamily="18" charset="0"/>
              </a:rPr>
              <a:t>클립보드 전송</a:t>
            </a:r>
            <a:r>
              <a:rPr lang="en-US" altLang="ko-KR" sz="1200" dirty="0" smtClean="0">
                <a:latin typeface="맑은 고딕" panose="020B0503020000020004" pitchFamily="50" charset="-127"/>
                <a:cs typeface="Times New Roman" pitchFamily="18" charset="0"/>
              </a:rPr>
              <a:t>.</a:t>
            </a: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200" dirty="0" smtClean="0">
                <a:latin typeface="맑은 고딕" panose="020B0503020000020004" pitchFamily="50" charset="-127"/>
                <a:cs typeface="Times New Roman" pitchFamily="18" charset="0"/>
              </a:rPr>
              <a:t>2. </a:t>
            </a:r>
            <a:r>
              <a:rPr lang="ko-KR" altLang="en-US" sz="1200" smtClean="0">
                <a:latin typeface="맑은 고딕" panose="020B0503020000020004" pitchFamily="50" charset="-127"/>
                <a:cs typeface="Times New Roman" pitchFamily="18" charset="0"/>
              </a:rPr>
              <a:t>클립보드 수신</a:t>
            </a:r>
            <a:r>
              <a:rPr lang="en-US" altLang="ko-KR" sz="1200" dirty="0" smtClean="0">
                <a:latin typeface="맑은 고딕" panose="020B0503020000020004" pitchFamily="50" charset="-127"/>
                <a:cs typeface="Times New Roman" pitchFamily="18" charset="0"/>
              </a:rPr>
              <a:t>.</a:t>
            </a: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endParaRPr lang="en-US" altLang="ko-KR" sz="1200" dirty="0" smtClean="0">
              <a:latin typeface="맑은 고딕" panose="020B0503020000020004" pitchFamily="50" charset="-127"/>
              <a:cs typeface="Times New Roman" pitchFamily="18" charset="0"/>
            </a:endParaRPr>
          </a:p>
          <a:p>
            <a:pPr marL="398463" lvl="1" indent="-398463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200" b="1" dirty="0" smtClean="0">
                <a:latin typeface="맑은 고딕" panose="020B0503020000020004" pitchFamily="50" charset="-127"/>
                <a:cs typeface="Times New Roman" pitchFamily="18" charset="0"/>
              </a:rPr>
              <a:t>Ⅵ. </a:t>
            </a:r>
            <a:r>
              <a:rPr lang="ko-KR" altLang="en-US" sz="1400" b="1">
                <a:cs typeface="Times New Roman" pitchFamily="18" charset="0"/>
              </a:rPr>
              <a:t>기타</a:t>
            </a:r>
            <a:endParaRPr lang="en-US" altLang="ko-KR" sz="1400" b="1" dirty="0">
              <a:cs typeface="Times New Roman" pitchFamily="18" charset="0"/>
            </a:endParaRP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200" dirty="0" smtClean="0">
                <a:latin typeface="맑은 고딕" panose="020B0503020000020004" pitchFamily="50" charset="-127"/>
                <a:cs typeface="Times New Roman" pitchFamily="18" charset="0"/>
              </a:rPr>
              <a:t>1. </a:t>
            </a:r>
            <a:r>
              <a:rPr lang="ko-KR" altLang="en-US" sz="1200">
                <a:latin typeface="맑은 고딕" panose="020B0503020000020004" pitchFamily="50" charset="-127"/>
                <a:cs typeface="Times New Roman" pitchFamily="18" charset="0"/>
              </a:rPr>
              <a:t>화면잠금</a:t>
            </a: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200" dirty="0" smtClean="0">
                <a:latin typeface="맑은 고딕" panose="020B0503020000020004" pitchFamily="50" charset="-127"/>
                <a:cs typeface="Times New Roman" pitchFamily="18" charset="0"/>
              </a:rPr>
              <a:t>2. </a:t>
            </a:r>
            <a:r>
              <a:rPr lang="en-US" altLang="ko-KR" sz="1200" dirty="0">
                <a:latin typeface="맑은 고딕" panose="020B0503020000020004" pitchFamily="50" charset="-127"/>
                <a:cs typeface="Times New Roman" pitchFamily="18" charset="0"/>
              </a:rPr>
              <a:t>URL </a:t>
            </a:r>
            <a:r>
              <a:rPr lang="ko-KR" altLang="en-US" sz="1200">
                <a:latin typeface="맑은 고딕" panose="020B0503020000020004" pitchFamily="50" charset="-127"/>
                <a:cs typeface="Times New Roman" pitchFamily="18" charset="0"/>
              </a:rPr>
              <a:t>자동전환</a:t>
            </a: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200" dirty="0" smtClean="0">
                <a:latin typeface="맑은 고딕" panose="020B0503020000020004" pitchFamily="50" charset="-127"/>
                <a:cs typeface="Times New Roman" pitchFamily="18" charset="0"/>
              </a:rPr>
              <a:t>3. </a:t>
            </a:r>
            <a:r>
              <a:rPr lang="ko-KR" altLang="en-US" sz="1200">
                <a:latin typeface="맑은 고딕" panose="020B0503020000020004" pitchFamily="50" charset="-127"/>
                <a:cs typeface="Times New Roman" pitchFamily="18" charset="0"/>
              </a:rPr>
              <a:t>환경설정</a:t>
            </a: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200" dirty="0" smtClean="0">
                <a:latin typeface="맑은 고딕" panose="020B0503020000020004" pitchFamily="50" charset="-127"/>
                <a:cs typeface="Times New Roman" pitchFamily="18" charset="0"/>
              </a:rPr>
              <a:t>4. </a:t>
            </a:r>
            <a:r>
              <a:rPr lang="ko-KR" altLang="en-US" sz="1200">
                <a:latin typeface="맑은 고딕" panose="020B0503020000020004" pitchFamily="50" charset="-127"/>
                <a:cs typeface="Times New Roman" pitchFamily="18" charset="0"/>
              </a:rPr>
              <a:t>업데이트</a:t>
            </a: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200" dirty="0" smtClean="0">
                <a:latin typeface="맑은 고딕" panose="020B0503020000020004" pitchFamily="50" charset="-127"/>
                <a:cs typeface="Times New Roman" pitchFamily="18" charset="0"/>
              </a:rPr>
              <a:t>5. </a:t>
            </a:r>
            <a:r>
              <a:rPr lang="ko-KR" altLang="en-US" sz="1200">
                <a:latin typeface="맑은 고딕" panose="020B0503020000020004" pitchFamily="50" charset="-127"/>
                <a:cs typeface="Times New Roman" pitchFamily="18" charset="0"/>
              </a:rPr>
              <a:t>접속환경</a:t>
            </a:r>
            <a:endParaRPr lang="en-US" altLang="ko-KR" sz="1200" dirty="0">
              <a:latin typeface="맑은 고딕" panose="020B0503020000020004" pitchFamily="50" charset="-127"/>
              <a:cs typeface="Times New Roman" pitchFamily="18" charset="0"/>
            </a:endParaRPr>
          </a:p>
          <a:p>
            <a:pPr marL="399364" lvl="1" eaLnBrk="0" latinLnBrk="0" hangingPunct="0">
              <a:lnSpc>
                <a:spcPct val="150000"/>
              </a:lnSpc>
              <a:tabLst>
                <a:tab pos="443738" algn="l"/>
                <a:tab pos="5000373" algn="r"/>
              </a:tabLst>
            </a:pPr>
            <a:r>
              <a:rPr lang="en-US" altLang="ko-KR" sz="1200" dirty="0" smtClean="0">
                <a:latin typeface="맑은 고딕" panose="020B0503020000020004" pitchFamily="50" charset="-127"/>
                <a:cs typeface="Times New Roman" pitchFamily="18" charset="0"/>
              </a:rPr>
              <a:t>6. </a:t>
            </a:r>
            <a:r>
              <a:rPr lang="ko-KR" altLang="en-US" sz="1200" smtClean="0">
                <a:latin typeface="맑은 고딕" panose="020B0503020000020004" pitchFamily="50" charset="-127"/>
                <a:cs typeface="Times New Roman" pitchFamily="18" charset="0"/>
              </a:rPr>
              <a:t>기타</a:t>
            </a:r>
            <a:endParaRPr lang="ko-KR" altLang="en-US" sz="1200">
              <a:latin typeface="맑은 고딕" panose="020B0503020000020004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29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Text Box 95"/>
          <p:cNvSpPr txBox="1">
            <a:spLocks noChangeArrowheads="1"/>
          </p:cNvSpPr>
          <p:nvPr/>
        </p:nvSpPr>
        <p:spPr bwMode="auto">
          <a:xfrm>
            <a:off x="1572317" y="1165195"/>
            <a:ext cx="3673770" cy="346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685800" lvl="1" indent="-2286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클립보드 전송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.</a:t>
            </a:r>
          </a:p>
          <a:p>
            <a:pPr marL="685800" lvl="1" indent="-2286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클립보드 </a:t>
            </a: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수신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.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98939" y="700089"/>
            <a:ext cx="7842738" cy="5824537"/>
            <a:chOff x="323850" y="700088"/>
            <a:chExt cx="8496300" cy="5824537"/>
          </a:xfrm>
        </p:grpSpPr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323850" y="957263"/>
              <a:ext cx="8496300" cy="5567362"/>
            </a:xfrm>
            <a:custGeom>
              <a:avLst/>
              <a:gdLst/>
              <a:ahLst/>
              <a:cxnLst>
                <a:cxn ang="0">
                  <a:pos x="3850" y="0"/>
                </a:cxn>
                <a:cxn ang="0">
                  <a:pos x="0" y="6"/>
                </a:cxn>
                <a:cxn ang="0">
                  <a:pos x="4" y="4330"/>
                </a:cxn>
                <a:cxn ang="0">
                  <a:pos x="100" y="4425"/>
                </a:cxn>
                <a:cxn ang="0">
                  <a:pos x="100" y="433"/>
                </a:cxn>
                <a:cxn ang="0">
                  <a:pos x="340" y="148"/>
                </a:cxn>
                <a:cxn ang="0">
                  <a:pos x="3844" y="156"/>
                </a:cxn>
                <a:cxn ang="0">
                  <a:pos x="3850" y="0"/>
                </a:cxn>
              </a:cxnLst>
              <a:rect l="0" t="0" r="r" b="b"/>
              <a:pathLst>
                <a:path w="3850" h="4425">
                  <a:moveTo>
                    <a:pt x="3850" y="0"/>
                  </a:moveTo>
                  <a:lnTo>
                    <a:pt x="0" y="6"/>
                  </a:lnTo>
                  <a:lnTo>
                    <a:pt x="4" y="4330"/>
                  </a:lnTo>
                  <a:lnTo>
                    <a:pt x="100" y="4425"/>
                  </a:lnTo>
                  <a:lnTo>
                    <a:pt x="100" y="433"/>
                  </a:lnTo>
                  <a:lnTo>
                    <a:pt x="340" y="148"/>
                  </a:lnTo>
                  <a:lnTo>
                    <a:pt x="3844" y="156"/>
                  </a:lnTo>
                  <a:lnTo>
                    <a:pt x="3850" y="0"/>
                  </a:lnTo>
                  <a:close/>
                </a:path>
              </a:pathLst>
            </a:custGeom>
            <a:gradFill rotWithShape="0">
              <a:gsLst>
                <a:gs pos="0">
                  <a:srgbClr val="DEEBF2"/>
                </a:gs>
                <a:gs pos="100000">
                  <a:srgbClr val="DEEBF2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338138" y="700088"/>
              <a:ext cx="815975" cy="763587"/>
              <a:chOff x="245" y="1132"/>
              <a:chExt cx="514" cy="481"/>
            </a:xfrm>
          </p:grpSpPr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5" y="1490"/>
                <a:ext cx="120" cy="123"/>
              </a:xfrm>
              <a:prstGeom prst="rect">
                <a:avLst/>
              </a:prstGeom>
              <a:solidFill>
                <a:srgbClr val="1C69A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" name="Freeform 26"/>
              <p:cNvSpPr>
                <a:spLocks/>
              </p:cNvSpPr>
              <p:nvPr/>
            </p:nvSpPr>
            <p:spPr bwMode="auto">
              <a:xfrm>
                <a:off x="362" y="1132"/>
                <a:ext cx="131" cy="480"/>
              </a:xfrm>
              <a:custGeom>
                <a:avLst/>
                <a:gdLst/>
                <a:ahLst/>
                <a:cxnLst>
                  <a:cxn ang="0">
                    <a:pos x="1" y="291"/>
                  </a:cxn>
                  <a:cxn ang="0">
                    <a:pos x="193" y="0"/>
                  </a:cxn>
                  <a:cxn ang="0">
                    <a:pos x="193" y="225"/>
                  </a:cxn>
                  <a:cxn ang="0">
                    <a:pos x="0" y="389"/>
                  </a:cxn>
                  <a:cxn ang="0">
                    <a:pos x="1" y="291"/>
                  </a:cxn>
                </a:cxnLst>
                <a:rect l="0" t="0" r="r" b="b"/>
                <a:pathLst>
                  <a:path w="193" h="389">
                    <a:moveTo>
                      <a:pt x="1" y="291"/>
                    </a:moveTo>
                    <a:lnTo>
                      <a:pt x="193" y="0"/>
                    </a:lnTo>
                    <a:lnTo>
                      <a:pt x="193" y="225"/>
                    </a:lnTo>
                    <a:lnTo>
                      <a:pt x="0" y="389"/>
                    </a:lnTo>
                    <a:lnTo>
                      <a:pt x="1" y="291"/>
                    </a:lnTo>
                    <a:close/>
                  </a:path>
                </a:pathLst>
              </a:custGeom>
              <a:solidFill>
                <a:srgbClr val="9BD9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Rectangle 27"/>
              <p:cNvSpPr>
                <a:spLocks noChangeArrowheads="1"/>
              </p:cNvSpPr>
              <p:nvPr/>
            </p:nvSpPr>
            <p:spPr bwMode="auto">
              <a:xfrm>
                <a:off x="492" y="1133"/>
                <a:ext cx="267" cy="275"/>
              </a:xfrm>
              <a:prstGeom prst="rect">
                <a:avLst/>
              </a:prstGeom>
              <a:solidFill>
                <a:srgbClr val="4EA1E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0" y="1"/>
            <a:ext cx="8440615" cy="625475"/>
            <a:chOff x="0" y="0"/>
            <a:chExt cx="9144000" cy="625475"/>
          </a:xfrm>
        </p:grpSpPr>
        <p:pic>
          <p:nvPicPr>
            <p:cNvPr id="13" name="Picture 11" descr="Untitled-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9144000" cy="625475"/>
            </a:xfrm>
            <a:prstGeom prst="rect">
              <a:avLst/>
            </a:prstGeom>
            <a:noFill/>
          </p:spPr>
        </p:pic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311359" y="214422"/>
              <a:ext cx="1503189" cy="371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lIns="62865" tIns="31433" rIns="0" bIns="31433" anchor="ctr">
              <a:spAutoFit/>
            </a:bodyPr>
            <a:lstStyle/>
            <a:p>
              <a:pPr algn="ctr" defTabSz="628650">
                <a:buFontTx/>
                <a:buNone/>
              </a:pPr>
              <a:r>
                <a:rPr lang="en-US" altLang="ko-KR" sz="20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V.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클립보드</a:t>
              </a:r>
              <a:endPara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1628043" y="908050"/>
            <a:ext cx="8435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ko-KR" sz="1200" dirty="0">
                <a:solidFill>
                  <a:srgbClr val="00679A"/>
                </a:solidFill>
                <a:latin typeface="HY울릉도M" pitchFamily="18" charset="-127"/>
                <a:ea typeface="HY울릉도M" pitchFamily="18" charset="-127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70318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2" y="395139"/>
            <a:ext cx="40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>
                <a:latin typeface="HY헤드라인M" pitchFamily="18" charset="-127"/>
                <a:ea typeface="HY헤드라인M" pitchFamily="18" charset="-127"/>
              </a:rPr>
              <a:t>Ⅶ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클립보드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클립보드 전송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325885" y="1360513"/>
            <a:ext cx="8496000" cy="62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클립보드 전송은 사용자가 단축키 입력 또는 클립보드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툴바를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통해 전송함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.(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실시간 전송이므로 </a:t>
            </a:r>
            <a:r>
              <a:rPr kumimoji="1" lang="ko-KR" altLang="en-US" sz="1100" dirty="0" err="1">
                <a:solidFill>
                  <a:schemeClr val="tx1"/>
                </a:solidFill>
                <a:latin typeface="맑은 고딕" pitchFamily="50" charset="-127"/>
              </a:rPr>
              <a:t>반대편망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Agent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실행중이어야 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.)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클립보드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전송 </a:t>
            </a:r>
            <a:r>
              <a:rPr kumimoji="1" lang="ko-KR" altLang="en-US" sz="1100" dirty="0" err="1">
                <a:solidFill>
                  <a:schemeClr val="tx1"/>
                </a:solidFill>
                <a:latin typeface="맑은 고딕" pitchFamily="50" charset="-127"/>
              </a:rPr>
              <a:t>프로그래스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 바는 클립보드 결재를 사용하는 </a:t>
            </a:r>
            <a:r>
              <a:rPr kumimoji="1" lang="ko-KR" altLang="en-US" sz="1100" dirty="0" err="1">
                <a:solidFill>
                  <a:schemeClr val="tx1"/>
                </a:solidFill>
                <a:latin typeface="맑은 고딕" pitchFamily="50" charset="-127"/>
              </a:rPr>
              <a:t>파일변환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 전송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kumimoji="1" lang="en-US" altLang="ko-KR" sz="1100" dirty="0" err="1">
                <a:solidFill>
                  <a:schemeClr val="tx1"/>
                </a:solidFill>
                <a:latin typeface="맑은 고딕" pitchFamily="50" charset="-127"/>
              </a:rPr>
              <a:t>txt,bmp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 또는 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Object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전송 시에만 팝업 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cf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기본적으로 클립보드 결재를 사용하지 않는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Text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또는 이미지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(bmp)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전송 시에는 나타나지 않음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클립보드 전송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클립보드 전송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724424"/>
            <a:ext cx="4248472" cy="324105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957062" y="3985553"/>
            <a:ext cx="1992373" cy="725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779024" y="2945264"/>
            <a:ext cx="269230" cy="307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 설명선 26"/>
          <p:cNvSpPr/>
          <p:nvPr/>
        </p:nvSpPr>
        <p:spPr>
          <a:xfrm>
            <a:off x="6738958" y="4710825"/>
            <a:ext cx="1577458" cy="734399"/>
          </a:xfrm>
          <a:prstGeom prst="wedgeRectCallout">
            <a:avLst>
              <a:gd name="adj1" fmla="val -97892"/>
              <a:gd name="adj2" fmla="val -96356"/>
            </a:avLst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rgbClr val="FF0000"/>
                </a:solidFill>
              </a:rPr>
              <a:t>클립보드 데이터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파일변환</a:t>
            </a:r>
            <a:r>
              <a:rPr lang="ko-KR" altLang="en-US" sz="1050" dirty="0" smtClean="0">
                <a:solidFill>
                  <a:srgbClr val="FF0000"/>
                </a:solidFill>
              </a:rPr>
              <a:t> 또는 </a:t>
            </a:r>
            <a:r>
              <a:rPr lang="en-US" altLang="ko-KR" sz="1050" dirty="0" smtClean="0">
                <a:solidFill>
                  <a:srgbClr val="FF0000"/>
                </a:solidFill>
              </a:rPr>
              <a:t>Object </a:t>
            </a:r>
            <a:r>
              <a:rPr lang="ko-KR" altLang="en-US" sz="1050" dirty="0" smtClean="0">
                <a:solidFill>
                  <a:srgbClr val="FF0000"/>
                </a:solidFill>
              </a:rPr>
              <a:t>전송일 경우에만 나타남</a:t>
            </a:r>
            <a:r>
              <a:rPr lang="en-US" altLang="ko-KR" sz="1050" dirty="0" smtClean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714721"/>
            <a:ext cx="4320480" cy="32939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2" y="395139"/>
            <a:ext cx="40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>
                <a:latin typeface="HY헤드라인M" pitchFamily="18" charset="-127"/>
                <a:ea typeface="HY헤드라인M" pitchFamily="18" charset="-127"/>
              </a:rPr>
              <a:t>Ⅶ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클립보드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클립보드 수신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325885" y="1360513"/>
            <a:ext cx="8496000" cy="62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클립보드 수신은 실시간 동작이므로 반대편망에서 클립보드 전송 시 자동으로 바로 수신됨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클립보드 수신 </a:t>
            </a:r>
            <a:r>
              <a:rPr kumimoji="1" lang="ko-KR" altLang="en-US" sz="1100" dirty="0" err="1">
                <a:solidFill>
                  <a:schemeClr val="tx1"/>
                </a:solidFill>
                <a:latin typeface="맑은 고딕" pitchFamily="50" charset="-127"/>
              </a:rPr>
              <a:t>프로그래스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 바는 클립보드 결재를 사용하는 </a:t>
            </a:r>
            <a:r>
              <a:rPr kumimoji="1" lang="ko-KR" altLang="en-US" sz="1100" dirty="0" err="1">
                <a:solidFill>
                  <a:schemeClr val="tx1"/>
                </a:solidFill>
                <a:latin typeface="맑은 고딕" pitchFamily="50" charset="-127"/>
              </a:rPr>
              <a:t>파일변환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수신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kumimoji="1" lang="en-US" altLang="ko-KR" sz="1100" dirty="0" err="1">
                <a:solidFill>
                  <a:schemeClr val="tx1"/>
                </a:solidFill>
                <a:latin typeface="맑은 고딕" pitchFamily="50" charset="-127"/>
              </a:rPr>
              <a:t>txt,bmp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 또는 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Object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수신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시에만 팝업 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cf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기본적으로 클립보드 결재를 사용하지 않는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Text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또는 이미지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(bmp)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수신 시에는 나타나지 않음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2.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클립보드 수신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클립보드 수신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893742" y="3955506"/>
            <a:ext cx="2052744" cy="785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 설명선 26"/>
          <p:cNvSpPr/>
          <p:nvPr/>
        </p:nvSpPr>
        <p:spPr>
          <a:xfrm>
            <a:off x="6738958" y="4710825"/>
            <a:ext cx="1577458" cy="734399"/>
          </a:xfrm>
          <a:prstGeom prst="wedgeRectCallout">
            <a:avLst>
              <a:gd name="adj1" fmla="val -97892"/>
              <a:gd name="adj2" fmla="val -96356"/>
            </a:avLst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rgbClr val="FF0000"/>
                </a:solidFill>
              </a:rPr>
              <a:t>클립보드 데이터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파일변환</a:t>
            </a:r>
            <a:r>
              <a:rPr lang="ko-KR" altLang="en-US" sz="1050" dirty="0" smtClean="0">
                <a:solidFill>
                  <a:srgbClr val="FF0000"/>
                </a:solidFill>
              </a:rPr>
              <a:t> 또는 </a:t>
            </a:r>
            <a:r>
              <a:rPr lang="en-US" altLang="ko-KR" sz="1050" dirty="0" smtClean="0">
                <a:solidFill>
                  <a:srgbClr val="FF0000"/>
                </a:solidFill>
              </a:rPr>
              <a:t>Object </a:t>
            </a:r>
            <a:r>
              <a:rPr lang="ko-KR" altLang="en-US" sz="1050" dirty="0" smtClean="0">
                <a:solidFill>
                  <a:srgbClr val="FF0000"/>
                </a:solidFill>
              </a:rPr>
              <a:t>수신일 경우에만 나타남</a:t>
            </a:r>
            <a:r>
              <a:rPr lang="en-US" altLang="ko-KR" sz="1050" dirty="0" smtClean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7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Text Box 95"/>
          <p:cNvSpPr txBox="1">
            <a:spLocks noChangeArrowheads="1"/>
          </p:cNvSpPr>
          <p:nvPr/>
        </p:nvSpPr>
        <p:spPr bwMode="auto">
          <a:xfrm>
            <a:off x="1572317" y="1165195"/>
            <a:ext cx="3673770" cy="346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742264" lvl="1" indent="-3429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화면잠금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742264" lvl="1" indent="-3429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en-US" altLang="ko-KR" sz="1400" dirty="0">
                <a:latin typeface="맑은 고딕" panose="020B0503020000020004" pitchFamily="50" charset="-127"/>
                <a:cs typeface="Times New Roman" pitchFamily="18" charset="0"/>
              </a:rPr>
              <a:t>URL </a:t>
            </a:r>
            <a:r>
              <a:rPr lang="ko-KR" altLang="en-US" sz="1400" dirty="0" smtClean="0">
                <a:latin typeface="맑은 고딕" panose="020B0503020000020004" pitchFamily="50" charset="-127"/>
                <a:cs typeface="Times New Roman" pitchFamily="18" charset="0"/>
              </a:rPr>
              <a:t>자동전환</a:t>
            </a:r>
            <a:endParaRPr lang="en-US" altLang="ko-KR" sz="1400" dirty="0" smtClean="0">
              <a:latin typeface="맑은 고딕" panose="020B0503020000020004" pitchFamily="50" charset="-127"/>
              <a:cs typeface="Times New Roman" pitchFamily="18" charset="0"/>
            </a:endParaRPr>
          </a:p>
          <a:p>
            <a:pPr marL="742264" lvl="1" indent="-3429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환경설정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742264" lvl="1" indent="-3429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업데이트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742264" lvl="1" indent="-3429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접속환경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742264" lvl="1" indent="-3429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기타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98939" y="700089"/>
            <a:ext cx="7842738" cy="5824537"/>
            <a:chOff x="323850" y="700088"/>
            <a:chExt cx="8496300" cy="5824537"/>
          </a:xfrm>
        </p:grpSpPr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323850" y="957263"/>
              <a:ext cx="8496300" cy="5567362"/>
            </a:xfrm>
            <a:custGeom>
              <a:avLst/>
              <a:gdLst/>
              <a:ahLst/>
              <a:cxnLst>
                <a:cxn ang="0">
                  <a:pos x="3850" y="0"/>
                </a:cxn>
                <a:cxn ang="0">
                  <a:pos x="0" y="6"/>
                </a:cxn>
                <a:cxn ang="0">
                  <a:pos x="4" y="4330"/>
                </a:cxn>
                <a:cxn ang="0">
                  <a:pos x="100" y="4425"/>
                </a:cxn>
                <a:cxn ang="0">
                  <a:pos x="100" y="433"/>
                </a:cxn>
                <a:cxn ang="0">
                  <a:pos x="340" y="148"/>
                </a:cxn>
                <a:cxn ang="0">
                  <a:pos x="3844" y="156"/>
                </a:cxn>
                <a:cxn ang="0">
                  <a:pos x="3850" y="0"/>
                </a:cxn>
              </a:cxnLst>
              <a:rect l="0" t="0" r="r" b="b"/>
              <a:pathLst>
                <a:path w="3850" h="4425">
                  <a:moveTo>
                    <a:pt x="3850" y="0"/>
                  </a:moveTo>
                  <a:lnTo>
                    <a:pt x="0" y="6"/>
                  </a:lnTo>
                  <a:lnTo>
                    <a:pt x="4" y="4330"/>
                  </a:lnTo>
                  <a:lnTo>
                    <a:pt x="100" y="4425"/>
                  </a:lnTo>
                  <a:lnTo>
                    <a:pt x="100" y="433"/>
                  </a:lnTo>
                  <a:lnTo>
                    <a:pt x="340" y="148"/>
                  </a:lnTo>
                  <a:lnTo>
                    <a:pt x="3844" y="156"/>
                  </a:lnTo>
                  <a:lnTo>
                    <a:pt x="3850" y="0"/>
                  </a:lnTo>
                  <a:close/>
                </a:path>
              </a:pathLst>
            </a:custGeom>
            <a:gradFill rotWithShape="0">
              <a:gsLst>
                <a:gs pos="0">
                  <a:srgbClr val="DEEBF2"/>
                </a:gs>
                <a:gs pos="100000">
                  <a:srgbClr val="DEEBF2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338138" y="700088"/>
              <a:ext cx="815975" cy="763587"/>
              <a:chOff x="245" y="1132"/>
              <a:chExt cx="514" cy="481"/>
            </a:xfrm>
          </p:grpSpPr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5" y="1490"/>
                <a:ext cx="120" cy="123"/>
              </a:xfrm>
              <a:prstGeom prst="rect">
                <a:avLst/>
              </a:prstGeom>
              <a:solidFill>
                <a:srgbClr val="1C69A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" name="Freeform 26"/>
              <p:cNvSpPr>
                <a:spLocks/>
              </p:cNvSpPr>
              <p:nvPr/>
            </p:nvSpPr>
            <p:spPr bwMode="auto">
              <a:xfrm>
                <a:off x="362" y="1132"/>
                <a:ext cx="131" cy="480"/>
              </a:xfrm>
              <a:custGeom>
                <a:avLst/>
                <a:gdLst/>
                <a:ahLst/>
                <a:cxnLst>
                  <a:cxn ang="0">
                    <a:pos x="1" y="291"/>
                  </a:cxn>
                  <a:cxn ang="0">
                    <a:pos x="193" y="0"/>
                  </a:cxn>
                  <a:cxn ang="0">
                    <a:pos x="193" y="225"/>
                  </a:cxn>
                  <a:cxn ang="0">
                    <a:pos x="0" y="389"/>
                  </a:cxn>
                  <a:cxn ang="0">
                    <a:pos x="1" y="291"/>
                  </a:cxn>
                </a:cxnLst>
                <a:rect l="0" t="0" r="r" b="b"/>
                <a:pathLst>
                  <a:path w="193" h="389">
                    <a:moveTo>
                      <a:pt x="1" y="291"/>
                    </a:moveTo>
                    <a:lnTo>
                      <a:pt x="193" y="0"/>
                    </a:lnTo>
                    <a:lnTo>
                      <a:pt x="193" y="225"/>
                    </a:lnTo>
                    <a:lnTo>
                      <a:pt x="0" y="389"/>
                    </a:lnTo>
                    <a:lnTo>
                      <a:pt x="1" y="291"/>
                    </a:lnTo>
                    <a:close/>
                  </a:path>
                </a:pathLst>
              </a:custGeom>
              <a:solidFill>
                <a:srgbClr val="9BD9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Rectangle 27"/>
              <p:cNvSpPr>
                <a:spLocks noChangeArrowheads="1"/>
              </p:cNvSpPr>
              <p:nvPr/>
            </p:nvSpPr>
            <p:spPr bwMode="auto">
              <a:xfrm>
                <a:off x="492" y="1133"/>
                <a:ext cx="267" cy="275"/>
              </a:xfrm>
              <a:prstGeom prst="rect">
                <a:avLst/>
              </a:prstGeom>
              <a:solidFill>
                <a:srgbClr val="4EA1E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0" y="1"/>
            <a:ext cx="8440615" cy="625475"/>
            <a:chOff x="0" y="0"/>
            <a:chExt cx="9144000" cy="625475"/>
          </a:xfrm>
        </p:grpSpPr>
        <p:pic>
          <p:nvPicPr>
            <p:cNvPr id="13" name="Picture 11" descr="Untitled-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9144000" cy="625475"/>
            </a:xfrm>
            <a:prstGeom prst="rect">
              <a:avLst/>
            </a:prstGeom>
            <a:noFill/>
          </p:spPr>
        </p:pic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531040" y="214422"/>
              <a:ext cx="1063832" cy="371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lIns="62865" tIns="31433" rIns="0" bIns="31433" anchor="ctr">
              <a:spAutoFit/>
            </a:bodyPr>
            <a:lstStyle/>
            <a:p>
              <a:pPr algn="ctr" defTabSz="628650">
                <a:buFontTx/>
                <a:buNone/>
              </a:pPr>
              <a:r>
                <a:rPr lang="en-US" altLang="ko-KR" sz="20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VIII.</a:t>
              </a:r>
              <a:r>
                <a:rPr lang="ko-KR" altLang="en-US" sz="2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기타</a:t>
              </a:r>
            </a:p>
          </p:txBody>
        </p:sp>
      </p:grp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1628043" y="908050"/>
            <a:ext cx="8435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ko-KR" sz="1200" dirty="0">
                <a:solidFill>
                  <a:srgbClr val="00679A"/>
                </a:solidFill>
                <a:latin typeface="HY울릉도M" pitchFamily="18" charset="-127"/>
                <a:ea typeface="HY울릉도M" pitchFamily="18" charset="-127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5264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5184576" cy="228371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Ⅷ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.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기타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화면잠금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1.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화면잠금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사용자 사용이 없어 시간에 의해서든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사용자의 선택에 의해서든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화면잠금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화면으로 전환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화면잠금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573734"/>
            <a:ext cx="3312368" cy="215176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3635896" y="2708856"/>
            <a:ext cx="216024" cy="28809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 rot="1876808">
            <a:off x="4688679" y="3736469"/>
            <a:ext cx="463006" cy="254359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123766"/>
            <a:ext cx="2267784" cy="13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Ⅷ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.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기타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URL </a:t>
            </a:r>
            <a:r>
              <a:rPr lang="ko-KR" altLang="en-US" sz="1400" b="1" dirty="0" smtClean="0"/>
              <a:t>자동전환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2.URL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자동전환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아래 왼쪽 상태표시줄에 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URL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자동전환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</a:rPr>
              <a:t>사용중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/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</a:rPr>
              <a:t>사용중이지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 않음을 표현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URL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자동전환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사용중임을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표현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반대망으로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보내고 나서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Forward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방식일때에는 특정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web URL page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호출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URL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자동전환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50" y="2620430"/>
            <a:ext cx="5364554" cy="34848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1832918" y="5953696"/>
            <a:ext cx="900058" cy="1654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6339977"/>
            <a:ext cx="1440160" cy="1853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2049554" y="6349946"/>
            <a:ext cx="1442326" cy="17539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7357" y="4019637"/>
            <a:ext cx="3946643" cy="221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2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Ⅷ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.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기타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환경설정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3.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환경설정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사용하는 사용자의 설정에 의해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동작이 일부 변경됨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파일수신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경로를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선택할때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Folder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선택하는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PopUp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 뜸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환경설정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50" y="2620430"/>
            <a:ext cx="5364554" cy="34848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5871677" y="2888976"/>
            <a:ext cx="428515" cy="39600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3356992"/>
            <a:ext cx="3382015" cy="25202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2406559" y="3356992"/>
            <a:ext cx="3387215" cy="252028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3874965"/>
            <a:ext cx="2302225" cy="23296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508104" y="3625539"/>
            <a:ext cx="144017" cy="1501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220072" y="3874965"/>
            <a:ext cx="2302225" cy="231013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 rot="1876808">
            <a:off x="5631314" y="3708819"/>
            <a:ext cx="204071" cy="254359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0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056113" y="395139"/>
            <a:ext cx="33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Ⅷ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.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기타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업데이트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4.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업데이트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업데이트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동작조건에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맞을시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업데이트 역할을 담당하는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Process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 실행됨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업데이트가 끝나면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 다시 실행됨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업데이트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212977"/>
            <a:ext cx="2592288" cy="136815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28" y="3205871"/>
            <a:ext cx="5067727" cy="223224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395" y="3267703"/>
            <a:ext cx="3341086" cy="2170415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 bwMode="auto">
          <a:xfrm rot="1876808">
            <a:off x="3467687" y="4053549"/>
            <a:ext cx="463006" cy="254359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2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056113" y="395139"/>
            <a:ext cx="33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Ⅷ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.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기타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접속환경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5.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접속환경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사용에 대한 각종 정책들을 한번에 알아 볼 수 있도록 표현하는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UI</a:t>
            </a: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일일 파일전송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일일 클립보드 전송 제한에 대한 정보는 추가로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StatusBar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progress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표현해서 어느 기능을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사용중이더라도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볼 수 있도록 함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접속환경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136904" cy="35841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531" y="2617919"/>
            <a:ext cx="5656167" cy="3459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118" y="3234911"/>
            <a:ext cx="3312368" cy="2564806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 bwMode="auto">
          <a:xfrm rot="2390374">
            <a:off x="4115287" y="3369027"/>
            <a:ext cx="481380" cy="254359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590885" y="3234910"/>
            <a:ext cx="3311601" cy="25648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195521" y="3072996"/>
            <a:ext cx="1160455" cy="1619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707904" y="5926777"/>
            <a:ext cx="3881794" cy="1597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347" y="6139713"/>
            <a:ext cx="4162512" cy="60041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 bwMode="auto">
          <a:xfrm>
            <a:off x="7322259" y="5970953"/>
            <a:ext cx="130062" cy="10610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9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7846804" cy="345638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Ⅷ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.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기타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오프라인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6.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Server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어떠한 이유에 의해 연결이 끊어졌을 경우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사용하지 못하도록 반투명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UI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띄워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사용을 차단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오프라인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8112" y="2617204"/>
            <a:ext cx="3741815" cy="33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Text Box 95"/>
          <p:cNvSpPr txBox="1">
            <a:spLocks noChangeArrowheads="1"/>
          </p:cNvSpPr>
          <p:nvPr/>
        </p:nvSpPr>
        <p:spPr bwMode="auto">
          <a:xfrm>
            <a:off x="1572317" y="1165195"/>
            <a:ext cx="3673770" cy="346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685800" lvl="1" indent="-2286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로드밸런싱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메인화면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로그인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타입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  <a:p>
            <a:pPr marL="685800" lvl="1" indent="-228600" eaLnBrk="0" latinLnBrk="0" hangingPunct="0">
              <a:lnSpc>
                <a:spcPct val="250000"/>
              </a:lnSpc>
              <a:buAutoNum type="arabicPeriod"/>
              <a:tabLst>
                <a:tab pos="443738" algn="l"/>
                <a:tab pos="5000373" algn="r"/>
              </a:tabLst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  <a:t>비밀번호변경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98939" y="700089"/>
            <a:ext cx="7842738" cy="5824537"/>
            <a:chOff x="323850" y="700088"/>
            <a:chExt cx="8496300" cy="5824537"/>
          </a:xfrm>
        </p:grpSpPr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323850" y="957263"/>
              <a:ext cx="8496300" cy="5567362"/>
            </a:xfrm>
            <a:custGeom>
              <a:avLst/>
              <a:gdLst/>
              <a:ahLst/>
              <a:cxnLst>
                <a:cxn ang="0">
                  <a:pos x="3850" y="0"/>
                </a:cxn>
                <a:cxn ang="0">
                  <a:pos x="0" y="6"/>
                </a:cxn>
                <a:cxn ang="0">
                  <a:pos x="4" y="4330"/>
                </a:cxn>
                <a:cxn ang="0">
                  <a:pos x="100" y="4425"/>
                </a:cxn>
                <a:cxn ang="0">
                  <a:pos x="100" y="433"/>
                </a:cxn>
                <a:cxn ang="0">
                  <a:pos x="340" y="148"/>
                </a:cxn>
                <a:cxn ang="0">
                  <a:pos x="3844" y="156"/>
                </a:cxn>
                <a:cxn ang="0">
                  <a:pos x="3850" y="0"/>
                </a:cxn>
              </a:cxnLst>
              <a:rect l="0" t="0" r="r" b="b"/>
              <a:pathLst>
                <a:path w="3850" h="4425">
                  <a:moveTo>
                    <a:pt x="3850" y="0"/>
                  </a:moveTo>
                  <a:lnTo>
                    <a:pt x="0" y="6"/>
                  </a:lnTo>
                  <a:lnTo>
                    <a:pt x="4" y="4330"/>
                  </a:lnTo>
                  <a:lnTo>
                    <a:pt x="100" y="4425"/>
                  </a:lnTo>
                  <a:lnTo>
                    <a:pt x="100" y="433"/>
                  </a:lnTo>
                  <a:lnTo>
                    <a:pt x="340" y="148"/>
                  </a:lnTo>
                  <a:lnTo>
                    <a:pt x="3844" y="156"/>
                  </a:lnTo>
                  <a:lnTo>
                    <a:pt x="3850" y="0"/>
                  </a:lnTo>
                  <a:close/>
                </a:path>
              </a:pathLst>
            </a:custGeom>
            <a:gradFill rotWithShape="0">
              <a:gsLst>
                <a:gs pos="0">
                  <a:srgbClr val="DEEBF2"/>
                </a:gs>
                <a:gs pos="100000">
                  <a:srgbClr val="DEEBF2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338138" y="700088"/>
              <a:ext cx="815975" cy="763587"/>
              <a:chOff x="245" y="1132"/>
              <a:chExt cx="514" cy="481"/>
            </a:xfrm>
          </p:grpSpPr>
          <p:sp>
            <p:nvSpPr>
              <p:cNvPr id="9" name="Rectangle 25"/>
              <p:cNvSpPr>
                <a:spLocks noChangeArrowheads="1"/>
              </p:cNvSpPr>
              <p:nvPr/>
            </p:nvSpPr>
            <p:spPr bwMode="auto">
              <a:xfrm>
                <a:off x="245" y="1490"/>
                <a:ext cx="120" cy="123"/>
              </a:xfrm>
              <a:prstGeom prst="rect">
                <a:avLst/>
              </a:prstGeom>
              <a:solidFill>
                <a:srgbClr val="1C69A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" name="Freeform 26"/>
              <p:cNvSpPr>
                <a:spLocks/>
              </p:cNvSpPr>
              <p:nvPr/>
            </p:nvSpPr>
            <p:spPr bwMode="auto">
              <a:xfrm>
                <a:off x="362" y="1132"/>
                <a:ext cx="131" cy="480"/>
              </a:xfrm>
              <a:custGeom>
                <a:avLst/>
                <a:gdLst/>
                <a:ahLst/>
                <a:cxnLst>
                  <a:cxn ang="0">
                    <a:pos x="1" y="291"/>
                  </a:cxn>
                  <a:cxn ang="0">
                    <a:pos x="193" y="0"/>
                  </a:cxn>
                  <a:cxn ang="0">
                    <a:pos x="193" y="225"/>
                  </a:cxn>
                  <a:cxn ang="0">
                    <a:pos x="0" y="389"/>
                  </a:cxn>
                  <a:cxn ang="0">
                    <a:pos x="1" y="291"/>
                  </a:cxn>
                </a:cxnLst>
                <a:rect l="0" t="0" r="r" b="b"/>
                <a:pathLst>
                  <a:path w="193" h="389">
                    <a:moveTo>
                      <a:pt x="1" y="291"/>
                    </a:moveTo>
                    <a:lnTo>
                      <a:pt x="193" y="0"/>
                    </a:lnTo>
                    <a:lnTo>
                      <a:pt x="193" y="225"/>
                    </a:lnTo>
                    <a:lnTo>
                      <a:pt x="0" y="389"/>
                    </a:lnTo>
                    <a:lnTo>
                      <a:pt x="1" y="291"/>
                    </a:lnTo>
                    <a:close/>
                  </a:path>
                </a:pathLst>
              </a:custGeom>
              <a:solidFill>
                <a:srgbClr val="9BD9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Rectangle 27"/>
              <p:cNvSpPr>
                <a:spLocks noChangeArrowheads="1"/>
              </p:cNvSpPr>
              <p:nvPr/>
            </p:nvSpPr>
            <p:spPr bwMode="auto">
              <a:xfrm>
                <a:off x="492" y="1133"/>
                <a:ext cx="267" cy="275"/>
              </a:xfrm>
              <a:prstGeom prst="rect">
                <a:avLst/>
              </a:prstGeom>
              <a:solidFill>
                <a:srgbClr val="4EA1E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0" y="1"/>
            <a:ext cx="8440615" cy="625475"/>
            <a:chOff x="0" y="0"/>
            <a:chExt cx="9144000" cy="625475"/>
          </a:xfrm>
        </p:grpSpPr>
        <p:pic>
          <p:nvPicPr>
            <p:cNvPr id="13" name="Picture 11" descr="Untitled-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9144000" cy="625475"/>
            </a:xfrm>
            <a:prstGeom prst="rect">
              <a:avLst/>
            </a:prstGeom>
            <a:noFill/>
          </p:spPr>
        </p:pic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352171" y="214422"/>
              <a:ext cx="1421571" cy="371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lIns="62865" tIns="31433" rIns="0" bIns="31433" anchor="ctr">
              <a:spAutoFit/>
            </a:bodyPr>
            <a:lstStyle/>
            <a:p>
              <a:pPr algn="ctr" defTabSz="628650">
                <a:buFontTx/>
                <a:buNone/>
              </a:pPr>
              <a:r>
                <a:rPr lang="en-US" altLang="ko-KR" sz="20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Ⅰ</a:t>
              </a:r>
              <a:r>
                <a:rPr lang="en-US" altLang="ko-KR" sz="2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. 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로그인</a:t>
              </a:r>
              <a:endPara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1628043" y="908050"/>
            <a:ext cx="8435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ko-KR" sz="1200" dirty="0">
                <a:solidFill>
                  <a:srgbClr val="00679A"/>
                </a:solidFill>
                <a:latin typeface="HY울릉도M" pitchFamily="18" charset="-127"/>
                <a:ea typeface="HY울릉도M" pitchFamily="18" charset="-127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5890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337230" cy="36724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56113" y="395139"/>
            <a:ext cx="33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Ⅷ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.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기타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Resize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6.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 전체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Resize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가능하며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파일전송에서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왼쪽편에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내부에 있는 탐색기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탐색기 내부에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Tree, List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간에도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Splitter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통한 크기 조절이 가능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Resize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줄일 수 있는 최소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Size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지정해서 </a:t>
            </a: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UI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 깨어지지 않도록 동작하나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Toolbar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항목이 많이 늘어나거나 하면 일부 깨어지는 현상은 있음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특히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언어변경시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모든 글자를 표현하지 못하기도 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Resize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476" y="2627610"/>
            <a:ext cx="4767584" cy="353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056113" y="395139"/>
            <a:ext cx="336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Ⅷ.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cs typeface="Times New Roman" pitchFamily="18" charset="0"/>
              </a:rPr>
              <a:t>기타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TrayIcon</a:t>
            </a:r>
            <a:endParaRPr lang="ko-KR" altLang="en-US" sz="1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6.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기타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NetLink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Server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어떠한 이유에 의해 연결이 끊어지면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ICON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 변경</a:t>
            </a:r>
            <a:endParaRPr kumimoji="1"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2132856"/>
            <a:ext cx="3327527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en-US" altLang="ko-KR" sz="1200" b="1" dirty="0" err="1" smtClean="0">
                <a:solidFill>
                  <a:schemeClr val="bg1"/>
                </a:solidFill>
                <a:latin typeface="+mn-ea"/>
              </a:rPr>
              <a:t>TrayIcon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05" y="3462048"/>
            <a:ext cx="2162175" cy="762000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4539088" y="3843048"/>
            <a:ext cx="443797" cy="1800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634" y="3717032"/>
            <a:ext cx="2574476" cy="61206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2411760" y="3881068"/>
            <a:ext cx="368367" cy="28399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539944" y="3717032"/>
            <a:ext cx="368367" cy="28399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62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056112" y="395139"/>
            <a:ext cx="4052391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로그인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환경설정 및 </a:t>
            </a:r>
            <a:r>
              <a:rPr lang="ko-KR" altLang="en-US" sz="1400" b="1" dirty="0" err="1" smtClean="0"/>
              <a:t>접속정보</a:t>
            </a:r>
            <a:r>
              <a:rPr lang="ko-KR" altLang="en-US" sz="1400" b="1" dirty="0" smtClean="0"/>
              <a:t> 확인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325885" y="1360513"/>
            <a:ext cx="8496000" cy="628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Agent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처음 시작하면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접속정보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및 환경정보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로그인타입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정보등을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로드하기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위해 환경정보 확인 창이 열리면서 시작된다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en-US" altLang="ko-KR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1. 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로드밸런싱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3342169" y="2132856"/>
            <a:ext cx="2463431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로드밸런싱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화면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32" y="3635247"/>
            <a:ext cx="4114800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5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056112" y="395139"/>
            <a:ext cx="4052391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로그인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Agent </a:t>
            </a:r>
            <a:r>
              <a:rPr lang="ko-KR" altLang="en-US" sz="1400" b="1" dirty="0" err="1" smtClean="0"/>
              <a:t>메인화면</a:t>
            </a:r>
            <a:endParaRPr lang="ko-KR" altLang="en-US" sz="1400" b="1" dirty="0" smtClean="0"/>
          </a:p>
        </p:txBody>
      </p:sp>
      <p:sp>
        <p:nvSpPr>
          <p:cNvPr id="254" name="직사각형 253"/>
          <p:cNvSpPr/>
          <p:nvPr/>
        </p:nvSpPr>
        <p:spPr>
          <a:xfrm>
            <a:off x="325885" y="1360513"/>
            <a:ext cx="8496000" cy="628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Agent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메인 화면은 주로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메뉴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(1),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망 선택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영역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</a:rPr>
              <a:t>(2),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화면전환영역</a:t>
            </a:r>
            <a:r>
              <a:rPr kumimoji="1" lang="en-US" altLang="ko-KR" sz="1100" smtClean="0">
                <a:solidFill>
                  <a:schemeClr val="tx1"/>
                </a:solidFill>
                <a:latin typeface="맑은 고딕" pitchFamily="50" charset="-127"/>
              </a:rPr>
              <a:t>(3)</a:t>
            </a:r>
            <a:r>
              <a:rPr kumimoji="1" lang="ko-KR" altLang="en-US" sz="110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세가지로 분류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왼쪽의 사용자가 망 선택을 다르게 할 때마다 메뉴</a:t>
            </a:r>
            <a:r>
              <a:rPr kumimoji="1" lang="en-US" altLang="ko-KR" sz="1100" dirty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</a:rPr>
              <a:t>화면전환영역은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</a:rPr>
              <a:t>변경됨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en-US" altLang="ko-KR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2. </a:t>
            </a:r>
            <a:r>
              <a:rPr lang="ko-KR" altLang="en-US" sz="280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메인화면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3342169" y="2132856"/>
            <a:ext cx="2463431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Agent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메인화면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0" y="2518556"/>
            <a:ext cx="8027640" cy="35360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04893" y="2512810"/>
            <a:ext cx="8004977" cy="143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4800" y="2656595"/>
            <a:ext cx="1437607" cy="3397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942407" y="2656594"/>
            <a:ext cx="6590033" cy="3397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611560" y="2276872"/>
            <a:ext cx="288032" cy="235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1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79512" y="2708920"/>
            <a:ext cx="288032" cy="235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2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123728" y="2708920"/>
            <a:ext cx="288032" cy="235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3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60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5056112" y="395139"/>
            <a:ext cx="4052391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로그인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ID/PW</a:t>
            </a:r>
            <a:endParaRPr lang="ko-KR" altLang="en-US" sz="1400" b="1" dirty="0" smtClean="0"/>
          </a:p>
        </p:txBody>
      </p:sp>
      <p:sp>
        <p:nvSpPr>
          <p:cNvPr id="254" name="직사각형 253"/>
          <p:cNvSpPr/>
          <p:nvPr/>
        </p:nvSpPr>
        <p:spPr>
          <a:xfrm>
            <a:off x="325885" y="1360513"/>
            <a:ext cx="8496000" cy="628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오른쪽 메뉴에서 접속 망을 선택하고 로그인 전일 경우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왼쪽화면이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로그인화면으로 전환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로그인타입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사용자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ID/PW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입력하여 서버에 인증을 받아 로그인하는 방식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(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기본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옵션으로는 자동로그인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마지막로그인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자동입력이 있음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(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별도요청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en-US" altLang="ko-KR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5496" y="169476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3.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로그인 타입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– ID/PW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3342169" y="2132856"/>
            <a:ext cx="2463431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en-US" altLang="ko-KR" sz="1200" b="1" smtClean="0">
                <a:solidFill>
                  <a:schemeClr val="bg1"/>
                </a:solidFill>
                <a:latin typeface="+mn-ea"/>
              </a:rPr>
              <a:t>ID/PW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로그인화면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0" y="2518556"/>
            <a:ext cx="8027640" cy="3536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996952"/>
            <a:ext cx="4568484" cy="26303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05600" y="4725144"/>
            <a:ext cx="7106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 설명선 4"/>
          <p:cNvSpPr/>
          <p:nvPr/>
        </p:nvSpPr>
        <p:spPr>
          <a:xfrm>
            <a:off x="6732240" y="4869160"/>
            <a:ext cx="1800200" cy="758131"/>
          </a:xfrm>
          <a:prstGeom prst="wedgeRectCallout">
            <a:avLst>
              <a:gd name="adj1" fmla="val -77628"/>
              <a:gd name="adj2" fmla="val -47237"/>
            </a:avLst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rgbClr val="FF0000"/>
                </a:solidFill>
              </a:rPr>
              <a:t>체크된 상태에서 한번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로그인이</a:t>
            </a:r>
            <a:r>
              <a:rPr lang="ko-KR" altLang="en-US" sz="1050" dirty="0" smtClean="0">
                <a:solidFill>
                  <a:srgbClr val="FF0000"/>
                </a:solidFill>
              </a:rPr>
              <a:t> 수행되면 다음 로그인 시 메인화면으로 바로 전환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r>
              <a:rPr lang="ko-KR" altLang="en-US" sz="1050" dirty="0" smtClean="0">
                <a:solidFill>
                  <a:schemeClr val="tx1"/>
                </a:solidFill>
              </a:rPr>
              <a:t> 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3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01" y="2664857"/>
            <a:ext cx="6778093" cy="2985634"/>
          </a:xfrm>
          <a:prstGeom prst="rect">
            <a:avLst/>
          </a:prstGeom>
        </p:spPr>
      </p:pic>
      <p:sp>
        <p:nvSpPr>
          <p:cNvPr id="254" name="직사각형 253"/>
          <p:cNvSpPr/>
          <p:nvPr/>
        </p:nvSpPr>
        <p:spPr>
          <a:xfrm>
            <a:off x="325885" y="1412776"/>
            <a:ext cx="8496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kumimoji="1" lang="ko-KR" altLang="en-US" sz="11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로그인타입</a:t>
            </a:r>
            <a:r>
              <a:rPr kumimoji="1"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중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OTP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업무망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Agent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로그인된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상태에서 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OTP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번호를 발급하여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인터넷망에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로그인하는 방식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OTP 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번호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유효시간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설정이 가능하며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유효시간이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지난 후에는 </a:t>
            </a:r>
            <a:r>
              <a:rPr kumimoji="1" lang="ko-KR" altLang="en-US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재생성해야</a:t>
            </a:r>
            <a:r>
              <a:rPr kumimoji="1"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함</a:t>
            </a:r>
            <a:r>
              <a:rPr kumimoji="1"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1800" y="1052736"/>
            <a:ext cx="498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OTP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496" y="169476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3.</a:t>
            </a:r>
            <a:r>
              <a:rPr lang="ko-KR" altLang="en-US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로그인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타입</a:t>
            </a:r>
            <a:r>
              <a:rPr lang="en-US" altLang="ko-KR" sz="28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- OTP</a:t>
            </a:r>
            <a:endParaRPr lang="en-US" altLang="ko-KR" sz="24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56112" y="395139"/>
            <a:ext cx="4052391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latinLnBrk="0" hangingPunct="0">
              <a:lnSpc>
                <a:spcPct val="150000"/>
              </a:lnSpc>
              <a:tabLst>
                <a:tab pos="508000" algn="l"/>
                <a:tab pos="5724525" algn="r"/>
              </a:tabLst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I.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로그인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975" y="3319905"/>
            <a:ext cx="31432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 bwMode="auto">
          <a:xfrm>
            <a:off x="3342169" y="2204864"/>
            <a:ext cx="2463431" cy="252000"/>
          </a:xfrm>
          <a:prstGeom prst="roundRect">
            <a:avLst>
              <a:gd name="adj" fmla="val 50000"/>
            </a:avLst>
          </a:prstGeom>
          <a:solidFill>
            <a:srgbClr val="25A5AB"/>
          </a:soli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인터넷망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OTP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로그인 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3" y="4185211"/>
            <a:ext cx="4459045" cy="183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979712" y="4469266"/>
            <a:ext cx="442666" cy="32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835696" y="5165227"/>
            <a:ext cx="792088" cy="135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810100" y="4094006"/>
            <a:ext cx="1354188" cy="19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>
            <a:stCxn id="20" idx="3"/>
          </p:cNvCxnSpPr>
          <p:nvPr/>
        </p:nvCxnSpPr>
        <p:spPr>
          <a:xfrm flipV="1">
            <a:off x="2627784" y="4185211"/>
            <a:ext cx="3177816" cy="104800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3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8213</TotalTime>
  <Words>1653</Words>
  <Application>Microsoft Office PowerPoint</Application>
  <PresentationFormat>화면 슬라이드 쇼(4:3)</PresentationFormat>
  <Paragraphs>368</Paragraphs>
  <Slides>51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2" baseType="lpstr">
      <vt:lpstr>08서울남산체 EB</vt:lpstr>
      <vt:lpstr>HY울릉도M</vt:lpstr>
      <vt:lpstr>HY헤드라인M</vt:lpstr>
      <vt:lpstr>굴림</vt:lpstr>
      <vt:lpstr>나눔고딕</vt:lpstr>
      <vt:lpstr>맑은 고딕</vt:lpstr>
      <vt:lpstr>Arial</vt:lpstr>
      <vt:lpstr>Calibri</vt:lpstr>
      <vt:lpstr>Microsoft Sans Serif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bhpark</dc:creator>
  <cp:lastModifiedBy>kdy800</cp:lastModifiedBy>
  <cp:revision>621</cp:revision>
  <cp:lastPrinted>2018-06-08T04:34:57Z</cp:lastPrinted>
  <dcterms:created xsi:type="dcterms:W3CDTF">2015-08-12T03:58:53Z</dcterms:created>
  <dcterms:modified xsi:type="dcterms:W3CDTF">2020-05-27T09:02:09Z</dcterms:modified>
</cp:coreProperties>
</file>